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style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54"/>
  </p:notesMasterIdLst>
  <p:sldIdLst>
    <p:sldId id="2147471075" r:id="rId7"/>
    <p:sldId id="2147471076" r:id="rId8"/>
    <p:sldId id="2147470893" r:id="rId9"/>
    <p:sldId id="2147471068" r:id="rId10"/>
    <p:sldId id="2147471073" r:id="rId11"/>
    <p:sldId id="2147471078" r:id="rId12"/>
    <p:sldId id="2147471085" r:id="rId13"/>
    <p:sldId id="2147471079" r:id="rId14"/>
    <p:sldId id="2147471081" r:id="rId15"/>
    <p:sldId id="2147471082" r:id="rId16"/>
    <p:sldId id="2147470933" r:id="rId17"/>
    <p:sldId id="258" r:id="rId18"/>
    <p:sldId id="2147471084" r:id="rId19"/>
    <p:sldId id="2147471086" r:id="rId20"/>
    <p:sldId id="257" r:id="rId21"/>
    <p:sldId id="2147471087" r:id="rId22"/>
    <p:sldId id="2147471157" r:id="rId23"/>
    <p:sldId id="294" r:id="rId24"/>
    <p:sldId id="2147471158" r:id="rId25"/>
    <p:sldId id="259" r:id="rId26"/>
    <p:sldId id="260" r:id="rId27"/>
    <p:sldId id="296" r:id="rId28"/>
    <p:sldId id="261" r:id="rId29"/>
    <p:sldId id="295" r:id="rId30"/>
    <p:sldId id="297" r:id="rId31"/>
    <p:sldId id="298" r:id="rId32"/>
    <p:sldId id="2147471159" r:id="rId33"/>
    <p:sldId id="2459" r:id="rId34"/>
    <p:sldId id="2460" r:id="rId35"/>
    <p:sldId id="2147471089" r:id="rId36"/>
    <p:sldId id="2147471139" r:id="rId37"/>
    <p:sldId id="2147471140" r:id="rId38"/>
    <p:sldId id="2147471155" r:id="rId39"/>
    <p:sldId id="2147471141" r:id="rId40"/>
    <p:sldId id="299" r:id="rId41"/>
    <p:sldId id="2147471160" r:id="rId42"/>
    <p:sldId id="2147471156" r:id="rId43"/>
    <p:sldId id="283" r:id="rId44"/>
    <p:sldId id="2147471161" r:id="rId45"/>
    <p:sldId id="2145706806" r:id="rId46"/>
    <p:sldId id="308" r:id="rId47"/>
    <p:sldId id="2147471162" r:id="rId48"/>
    <p:sldId id="282" r:id="rId49"/>
    <p:sldId id="310" r:id="rId50"/>
    <p:sldId id="2147471163" r:id="rId51"/>
    <p:sldId id="367" r:id="rId52"/>
    <p:sldId id="214747088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39155974145376E-2"/>
          <c:y val="0.16378609284800011"/>
          <c:w val="0.9139763340718402"/>
          <c:h val="0.62382752540700037"/>
        </c:manualLayout>
      </c:layout>
      <c:lineChart>
        <c:grouping val="standard"/>
        <c:varyColors val="0"/>
        <c:ser>
          <c:idx val="0"/>
          <c:order val="0"/>
          <c:tx>
            <c:strRef>
              <c:f>Sheet1!$B$1</c:f>
              <c:strCache>
                <c:ptCount val="1"/>
                <c:pt idx="0">
                  <c:v>Enrollment</c:v>
                </c:pt>
              </c:strCache>
            </c:strRef>
          </c:tx>
          <c:spPr>
            <a:ln w="28575" cap="rnd">
              <a:solidFill>
                <a:schemeClr val="accent1"/>
              </a:solidFill>
              <a:round/>
            </a:ln>
            <a:effectLst/>
          </c:spPr>
          <c:marker>
            <c:symbol val="none"/>
          </c:marker>
          <c:cat>
            <c:numRef>
              <c:f>Sheet1!$A$2:$A$35</c:f>
              <c:numCache>
                <c:formatCode>m/d/yyyy</c:formatCode>
                <c:ptCount val="34"/>
                <c:pt idx="0">
                  <c:v>44943</c:v>
                </c:pt>
                <c:pt idx="1">
                  <c:v>44970</c:v>
                </c:pt>
                <c:pt idx="2">
                  <c:v>44998</c:v>
                </c:pt>
                <c:pt idx="3">
                  <c:v>45033</c:v>
                </c:pt>
                <c:pt idx="4">
                  <c:v>45061</c:v>
                </c:pt>
                <c:pt idx="5">
                  <c:v>45089</c:v>
                </c:pt>
                <c:pt idx="6">
                  <c:v>45124</c:v>
                </c:pt>
                <c:pt idx="7">
                  <c:v>45152</c:v>
                </c:pt>
                <c:pt idx="8">
                  <c:v>45187</c:v>
                </c:pt>
                <c:pt idx="9">
                  <c:v>45215</c:v>
                </c:pt>
                <c:pt idx="10">
                  <c:v>45271</c:v>
                </c:pt>
                <c:pt idx="11">
                  <c:v>45306</c:v>
                </c:pt>
                <c:pt idx="12">
                  <c:v>45334</c:v>
                </c:pt>
                <c:pt idx="13">
                  <c:v>45369</c:v>
                </c:pt>
                <c:pt idx="14">
                  <c:v>45404</c:v>
                </c:pt>
                <c:pt idx="15">
                  <c:v>45432</c:v>
                </c:pt>
                <c:pt idx="16">
                  <c:v>45453</c:v>
                </c:pt>
                <c:pt idx="17">
                  <c:v>45509</c:v>
                </c:pt>
                <c:pt idx="18">
                  <c:v>45547</c:v>
                </c:pt>
                <c:pt idx="19">
                  <c:v>45579</c:v>
                </c:pt>
                <c:pt idx="20">
                  <c:v>45607</c:v>
                </c:pt>
                <c:pt idx="21">
                  <c:v>45642</c:v>
                </c:pt>
                <c:pt idx="22">
                  <c:v>45670</c:v>
                </c:pt>
                <c:pt idx="23">
                  <c:v>45705</c:v>
                </c:pt>
                <c:pt idx="24">
                  <c:v>45733</c:v>
                </c:pt>
                <c:pt idx="25">
                  <c:v>45761</c:v>
                </c:pt>
                <c:pt idx="26">
                  <c:v>45789</c:v>
                </c:pt>
                <c:pt idx="27">
                  <c:v>45825</c:v>
                </c:pt>
                <c:pt idx="28">
                  <c:v>45852</c:v>
                </c:pt>
                <c:pt idx="29">
                  <c:v>45880</c:v>
                </c:pt>
                <c:pt idx="30">
                  <c:v>45915</c:v>
                </c:pt>
                <c:pt idx="31">
                  <c:v>45944</c:v>
                </c:pt>
                <c:pt idx="32">
                  <c:v>45971</c:v>
                </c:pt>
                <c:pt idx="33">
                  <c:v>46007</c:v>
                </c:pt>
              </c:numCache>
            </c:numRef>
          </c:cat>
          <c:val>
            <c:numRef>
              <c:f>Sheet1!$B$2:$B$35</c:f>
              <c:numCache>
                <c:formatCode>#,##0</c:formatCode>
                <c:ptCount val="34"/>
                <c:pt idx="0">
                  <c:v>1709323</c:v>
                </c:pt>
                <c:pt idx="1">
                  <c:v>1717137</c:v>
                </c:pt>
                <c:pt idx="2">
                  <c:v>1722802</c:v>
                </c:pt>
                <c:pt idx="3">
                  <c:v>1730795</c:v>
                </c:pt>
                <c:pt idx="4">
                  <c:v>1731336</c:v>
                </c:pt>
                <c:pt idx="5">
                  <c:v>1698575</c:v>
                </c:pt>
                <c:pt idx="6">
                  <c:v>1651533</c:v>
                </c:pt>
                <c:pt idx="7">
                  <c:v>1633580</c:v>
                </c:pt>
                <c:pt idx="8">
                  <c:v>1621455</c:v>
                </c:pt>
                <c:pt idx="9">
                  <c:v>1609358</c:v>
                </c:pt>
                <c:pt idx="10">
                  <c:v>1560907</c:v>
                </c:pt>
                <c:pt idx="11">
                  <c:v>1560357</c:v>
                </c:pt>
                <c:pt idx="12">
                  <c:v>1564953</c:v>
                </c:pt>
                <c:pt idx="13">
                  <c:v>1561833</c:v>
                </c:pt>
                <c:pt idx="14">
                  <c:v>1572013</c:v>
                </c:pt>
                <c:pt idx="15">
                  <c:v>1544401</c:v>
                </c:pt>
                <c:pt idx="16">
                  <c:v>1488075</c:v>
                </c:pt>
                <c:pt idx="17">
                  <c:v>1451877</c:v>
                </c:pt>
                <c:pt idx="18">
                  <c:v>1453888</c:v>
                </c:pt>
                <c:pt idx="19">
                  <c:v>1458811</c:v>
                </c:pt>
                <c:pt idx="20">
                  <c:v>1456870</c:v>
                </c:pt>
                <c:pt idx="21">
                  <c:v>1457400</c:v>
                </c:pt>
                <c:pt idx="22">
                  <c:v>1450126</c:v>
                </c:pt>
                <c:pt idx="23">
                  <c:v>1458003</c:v>
                </c:pt>
                <c:pt idx="24">
                  <c:v>1455517</c:v>
                </c:pt>
                <c:pt idx="25">
                  <c:v>1454833</c:v>
                </c:pt>
                <c:pt idx="26">
                  <c:v>1450151</c:v>
                </c:pt>
                <c:pt idx="27">
                  <c:v>1446689</c:v>
                </c:pt>
                <c:pt idx="28">
                  <c:v>1443405</c:v>
                </c:pt>
                <c:pt idx="29">
                  <c:v>1436957</c:v>
                </c:pt>
                <c:pt idx="30">
                  <c:v>1439428</c:v>
                </c:pt>
                <c:pt idx="31">
                  <c:v>1426785</c:v>
                </c:pt>
                <c:pt idx="32">
                  <c:v>1413485</c:v>
                </c:pt>
                <c:pt idx="33">
                  <c:v>1406358</c:v>
                </c:pt>
              </c:numCache>
            </c:numRef>
          </c:val>
          <c:smooth val="0"/>
          <c:extLst>
            <c:ext xmlns:c16="http://schemas.microsoft.com/office/drawing/2014/chart" uri="{C3380CC4-5D6E-409C-BE32-E72D297353CC}">
              <c16:uniqueId val="{00000000-A019-4600-ACEF-24351F3EBE82}"/>
            </c:ext>
          </c:extLst>
        </c:ser>
        <c:dLbls>
          <c:showLegendKey val="0"/>
          <c:showVal val="0"/>
          <c:showCatName val="0"/>
          <c:showSerName val="0"/>
          <c:showPercent val="0"/>
          <c:showBubbleSize val="0"/>
        </c:dLbls>
        <c:smooth val="0"/>
        <c:axId val="1722070272"/>
        <c:axId val="1369307871"/>
      </c:lineChart>
      <c:dateAx>
        <c:axId val="1722070272"/>
        <c:scaling>
          <c:orientation val="minMax"/>
          <c:max val="46006"/>
          <c:min val="44941"/>
        </c:scaling>
        <c:delete val="0"/>
        <c:axPos val="b"/>
        <c:numFmt formatCode="m/d/yyyy" sourceLinked="1"/>
        <c:majorTickMark val="out"/>
        <c:minorTickMark val="none"/>
        <c:tickLblPos val="nextTo"/>
        <c:spPr>
          <a:solidFill>
            <a:schemeClr val="bg1"/>
          </a:solidFill>
          <a:ln w="9525" cap="flat" cmpd="sng" algn="ctr">
            <a:solidFill>
              <a:schemeClr val="bg2">
                <a:lumMod val="90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307871"/>
        <c:crosses val="autoZero"/>
        <c:auto val="0"/>
        <c:lblOffset val="100"/>
        <c:baseTimeUnit val="days"/>
        <c:majorUnit val="1"/>
        <c:majorTimeUnit val="months"/>
        <c:minorUnit val="1"/>
        <c:minorTimeUnit val="months"/>
      </c:dateAx>
      <c:valAx>
        <c:axId val="1369307871"/>
        <c:scaling>
          <c:orientation val="minMax"/>
          <c:max val="1800000"/>
          <c:min val="13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2070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0-6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Approved</c:v>
                </c:pt>
                <c:pt idx="1">
                  <c:v>Terminated</c:v>
                </c:pt>
              </c:strCache>
            </c:strRef>
          </c:cat>
          <c:val>
            <c:numRef>
              <c:f>Sheet1!$B$2:$B$3</c:f>
              <c:numCache>
                <c:formatCode>#,##0</c:formatCode>
                <c:ptCount val="2"/>
                <c:pt idx="0">
                  <c:v>6539</c:v>
                </c:pt>
                <c:pt idx="1">
                  <c:v>700</c:v>
                </c:pt>
              </c:numCache>
            </c:numRef>
          </c:val>
          <c:extLst>
            <c:ext xmlns:c16="http://schemas.microsoft.com/office/drawing/2014/chart" uri="{C3380CC4-5D6E-409C-BE32-E72D297353CC}">
              <c16:uniqueId val="{00000000-E2A4-4D19-BFDA-0A34F59BEA25}"/>
            </c:ext>
          </c:extLst>
        </c:ser>
        <c:ser>
          <c:idx val="1"/>
          <c:order val="1"/>
          <c:tx>
            <c:strRef>
              <c:f>Sheet1!$C$1</c:f>
              <c:strCache>
                <c:ptCount val="1"/>
                <c:pt idx="0">
                  <c:v>7-18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Approved</c:v>
                </c:pt>
                <c:pt idx="1">
                  <c:v>Terminated</c:v>
                </c:pt>
              </c:strCache>
            </c:strRef>
          </c:cat>
          <c:val>
            <c:numRef>
              <c:f>Sheet1!$C$2:$C$3</c:f>
              <c:numCache>
                <c:formatCode>#,##0</c:formatCode>
                <c:ptCount val="2"/>
                <c:pt idx="0">
                  <c:v>11184</c:v>
                </c:pt>
                <c:pt idx="1">
                  <c:v>1603</c:v>
                </c:pt>
              </c:numCache>
            </c:numRef>
          </c:val>
          <c:extLst>
            <c:ext xmlns:c16="http://schemas.microsoft.com/office/drawing/2014/chart" uri="{C3380CC4-5D6E-409C-BE32-E72D297353CC}">
              <c16:uniqueId val="{00000006-E2A4-4D19-BFDA-0A34F59BEA25}"/>
            </c:ext>
          </c:extLst>
        </c:ser>
        <c:ser>
          <c:idx val="2"/>
          <c:order val="2"/>
          <c:tx>
            <c:strRef>
              <c:f>Sheet1!$D$1</c:f>
              <c:strCache>
                <c:ptCount val="1"/>
                <c:pt idx="0">
                  <c:v>19-25</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Approved</c:v>
                </c:pt>
                <c:pt idx="1">
                  <c:v>Terminated</c:v>
                </c:pt>
              </c:strCache>
            </c:strRef>
          </c:cat>
          <c:val>
            <c:numRef>
              <c:f>Sheet1!$D$2:$D$3</c:f>
              <c:numCache>
                <c:formatCode>#,##0</c:formatCode>
                <c:ptCount val="2"/>
                <c:pt idx="0">
                  <c:v>5384</c:v>
                </c:pt>
                <c:pt idx="1">
                  <c:v>293</c:v>
                </c:pt>
              </c:numCache>
            </c:numRef>
          </c:val>
          <c:extLst>
            <c:ext xmlns:c16="http://schemas.microsoft.com/office/drawing/2014/chart" uri="{C3380CC4-5D6E-409C-BE32-E72D297353CC}">
              <c16:uniqueId val="{00000007-E2A4-4D19-BFDA-0A34F59BEA25}"/>
            </c:ext>
          </c:extLst>
        </c:ser>
        <c:ser>
          <c:idx val="3"/>
          <c:order val="3"/>
          <c:tx>
            <c:strRef>
              <c:f>Sheet1!$E$1</c:f>
              <c:strCache>
                <c:ptCount val="1"/>
                <c:pt idx="0">
                  <c:v>26-50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Approved</c:v>
                </c:pt>
                <c:pt idx="1">
                  <c:v>Terminated</c:v>
                </c:pt>
              </c:strCache>
            </c:strRef>
          </c:cat>
          <c:val>
            <c:numRef>
              <c:f>Sheet1!$E$2:$E$3</c:f>
              <c:numCache>
                <c:formatCode>#,##0</c:formatCode>
                <c:ptCount val="2"/>
                <c:pt idx="0">
                  <c:v>16337</c:v>
                </c:pt>
                <c:pt idx="1">
                  <c:v>649</c:v>
                </c:pt>
              </c:numCache>
            </c:numRef>
          </c:val>
          <c:extLst>
            <c:ext xmlns:c16="http://schemas.microsoft.com/office/drawing/2014/chart" uri="{C3380CC4-5D6E-409C-BE32-E72D297353CC}">
              <c16:uniqueId val="{00000008-E2A4-4D19-BFDA-0A34F59BEA25}"/>
            </c:ext>
          </c:extLst>
        </c:ser>
        <c:ser>
          <c:idx val="4"/>
          <c:order val="4"/>
          <c:tx>
            <c:strRef>
              <c:f>Sheet1!$F$1</c:f>
              <c:strCache>
                <c:ptCount val="1"/>
                <c:pt idx="0">
                  <c:v>51-64</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Approved</c:v>
                </c:pt>
                <c:pt idx="1">
                  <c:v>Terminated</c:v>
                </c:pt>
              </c:strCache>
            </c:strRef>
          </c:cat>
          <c:val>
            <c:numRef>
              <c:f>Sheet1!$F$2:$F$3</c:f>
              <c:numCache>
                <c:formatCode>General</c:formatCode>
                <c:ptCount val="2"/>
                <c:pt idx="0" formatCode="#,##0">
                  <c:v>7573</c:v>
                </c:pt>
                <c:pt idx="1">
                  <c:v>222</c:v>
                </c:pt>
              </c:numCache>
            </c:numRef>
          </c:val>
          <c:extLst>
            <c:ext xmlns:c16="http://schemas.microsoft.com/office/drawing/2014/chart" uri="{C3380CC4-5D6E-409C-BE32-E72D297353CC}">
              <c16:uniqueId val="{00000009-E2A4-4D19-BFDA-0A34F59BEA25}"/>
            </c:ext>
          </c:extLst>
        </c:ser>
        <c:ser>
          <c:idx val="5"/>
          <c:order val="5"/>
          <c:tx>
            <c:strRef>
              <c:f>Sheet1!$G$1</c:f>
              <c:strCache>
                <c:ptCount val="1"/>
                <c:pt idx="0">
                  <c:v>65+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Approved</c:v>
                </c:pt>
                <c:pt idx="1">
                  <c:v>Terminated</c:v>
                </c:pt>
              </c:strCache>
            </c:strRef>
          </c:cat>
          <c:val>
            <c:numRef>
              <c:f>Sheet1!$G$2:$G$3</c:f>
              <c:numCache>
                <c:formatCode>General</c:formatCode>
                <c:ptCount val="2"/>
                <c:pt idx="0" formatCode="#,##0">
                  <c:v>4810</c:v>
                </c:pt>
                <c:pt idx="1">
                  <c:v>208</c:v>
                </c:pt>
              </c:numCache>
            </c:numRef>
          </c:val>
          <c:extLst>
            <c:ext xmlns:c16="http://schemas.microsoft.com/office/drawing/2014/chart" uri="{C3380CC4-5D6E-409C-BE32-E72D297353CC}">
              <c16:uniqueId val="{0000000A-E2A4-4D19-BFDA-0A34F59BEA25}"/>
            </c:ext>
          </c:extLst>
        </c:ser>
        <c:dLbls>
          <c:dLblPos val="outEnd"/>
          <c:showLegendKey val="0"/>
          <c:showVal val="1"/>
          <c:showCatName val="0"/>
          <c:showSerName val="0"/>
          <c:showPercent val="0"/>
          <c:showBubbleSize val="0"/>
        </c:dLbls>
        <c:gapWidth val="100"/>
        <c:overlap val="-24"/>
        <c:axId val="1476805183"/>
        <c:axId val="1476794623"/>
      </c:barChart>
      <c:catAx>
        <c:axId val="147680518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476794623"/>
        <c:crosses val="autoZero"/>
        <c:auto val="1"/>
        <c:lblAlgn val="ctr"/>
        <c:lblOffset val="100"/>
        <c:noMultiLvlLbl val="0"/>
      </c:catAx>
      <c:valAx>
        <c:axId val="147679462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76805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Approved</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Active </c:v>
                </c:pt>
                <c:pt idx="1">
                  <c:v>Passive With RFI</c:v>
                </c:pt>
                <c:pt idx="2">
                  <c:v>Passive With No RFI</c:v>
                </c:pt>
              </c:strCache>
            </c:strRef>
          </c:cat>
          <c:val>
            <c:numRef>
              <c:f>Sheet1!$B$2:$B$4</c:f>
              <c:numCache>
                <c:formatCode>#,##0</c:formatCode>
                <c:ptCount val="3"/>
                <c:pt idx="0">
                  <c:v>796</c:v>
                </c:pt>
                <c:pt idx="1">
                  <c:v>343</c:v>
                </c:pt>
                <c:pt idx="2">
                  <c:v>16584</c:v>
                </c:pt>
              </c:numCache>
            </c:numRef>
          </c:val>
          <c:extLst>
            <c:ext xmlns:c16="http://schemas.microsoft.com/office/drawing/2014/chart" uri="{C3380CC4-5D6E-409C-BE32-E72D297353CC}">
              <c16:uniqueId val="{00000000-FC8F-42F5-8E40-859F772B78CA}"/>
            </c:ext>
          </c:extLst>
        </c:ser>
        <c:ser>
          <c:idx val="1"/>
          <c:order val="1"/>
          <c:tx>
            <c:strRef>
              <c:f>Sheet1!$C$1</c:f>
              <c:strCache>
                <c:ptCount val="1"/>
                <c:pt idx="0">
                  <c:v>Terminated</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Active </c:v>
                </c:pt>
                <c:pt idx="1">
                  <c:v>Passive With RFI</c:v>
                </c:pt>
                <c:pt idx="2">
                  <c:v>Passive With No RFI</c:v>
                </c:pt>
              </c:strCache>
            </c:strRef>
          </c:cat>
          <c:val>
            <c:numRef>
              <c:f>Sheet1!$C$2:$C$4</c:f>
              <c:numCache>
                <c:formatCode>#,##0</c:formatCode>
                <c:ptCount val="3"/>
                <c:pt idx="0">
                  <c:v>1595</c:v>
                </c:pt>
                <c:pt idx="1">
                  <c:v>179</c:v>
                </c:pt>
                <c:pt idx="2" formatCode="General">
                  <c:v>529</c:v>
                </c:pt>
              </c:numCache>
            </c:numRef>
          </c:val>
          <c:extLst>
            <c:ext xmlns:c16="http://schemas.microsoft.com/office/drawing/2014/chart" uri="{C3380CC4-5D6E-409C-BE32-E72D297353CC}">
              <c16:uniqueId val="{00000001-FC8F-42F5-8E40-859F772B78CA}"/>
            </c:ext>
          </c:extLst>
        </c:ser>
        <c:dLbls>
          <c:dLblPos val="outEnd"/>
          <c:showLegendKey val="0"/>
          <c:showVal val="1"/>
          <c:showCatName val="0"/>
          <c:showSerName val="0"/>
          <c:showPercent val="0"/>
          <c:showBubbleSize val="0"/>
        </c:dLbls>
        <c:gapWidth val="444"/>
        <c:overlap val="-90"/>
        <c:axId val="1644194287"/>
        <c:axId val="1644194767"/>
      </c:barChart>
      <c:catAx>
        <c:axId val="1644194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solidFill>
                <a:latin typeface="+mn-lt"/>
                <a:ea typeface="+mn-ea"/>
                <a:cs typeface="+mn-cs"/>
              </a:defRPr>
            </a:pPr>
            <a:endParaRPr lang="en-US"/>
          </a:p>
        </c:txPr>
        <c:crossAx val="1644194767"/>
        <c:crosses val="autoZero"/>
        <c:auto val="1"/>
        <c:lblAlgn val="ctr"/>
        <c:lblOffset val="100"/>
        <c:noMultiLvlLbl val="0"/>
      </c:catAx>
      <c:valAx>
        <c:axId val="1644194767"/>
        <c:scaling>
          <c:orientation val="minMax"/>
        </c:scaling>
        <c:delete val="1"/>
        <c:axPos val="l"/>
        <c:numFmt formatCode="#,##0" sourceLinked="1"/>
        <c:majorTickMark val="none"/>
        <c:minorTickMark val="none"/>
        <c:tickLblPos val="nextTo"/>
        <c:crossAx val="1644194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0306467402644766"/>
          <c:y val="2.0972484444257452E-3"/>
          <c:w val="0.69074367134892267"/>
          <c:h val="0.84563676860411618"/>
        </c:manualLayout>
      </c:layout>
      <c:barChart>
        <c:barDir val="bar"/>
        <c:grouping val="clustered"/>
        <c:varyColors val="1"/>
        <c:ser>
          <c:idx val="0"/>
          <c:order val="0"/>
          <c:tx>
            <c:strRef>
              <c:f>Sheet1!$B$1</c:f>
              <c:strCache>
                <c:ptCount val="1"/>
                <c:pt idx="0">
                  <c:v>Series1</c:v>
                </c:pt>
              </c:strCache>
            </c:strRef>
          </c:tx>
          <c:invertIfNegative val="0"/>
          <c:dPt>
            <c:idx val="0"/>
            <c:invertIfNegative val="0"/>
            <c:bubble3D val="0"/>
            <c:spPr>
              <a:solidFill>
                <a:schemeClr val="accent5">
                  <a:tint val="58000"/>
                </a:schemeClr>
              </a:solidFill>
              <a:ln>
                <a:noFill/>
              </a:ln>
              <a:effectLst/>
            </c:spPr>
            <c:extLst>
              <c:ext xmlns:c16="http://schemas.microsoft.com/office/drawing/2014/chart" uri="{C3380CC4-5D6E-409C-BE32-E72D297353CC}">
                <c16:uniqueId val="{00000003-5B06-4B45-9E00-89652D95D435}"/>
              </c:ext>
            </c:extLst>
          </c:dPt>
          <c:dPt>
            <c:idx val="1"/>
            <c:invertIfNegative val="0"/>
            <c:bubble3D val="0"/>
            <c:spPr>
              <a:solidFill>
                <a:schemeClr val="accent5">
                  <a:tint val="86000"/>
                </a:schemeClr>
              </a:solidFill>
              <a:ln>
                <a:noFill/>
              </a:ln>
              <a:effectLst/>
            </c:spPr>
            <c:extLst>
              <c:ext xmlns:c16="http://schemas.microsoft.com/office/drawing/2014/chart" uri="{C3380CC4-5D6E-409C-BE32-E72D297353CC}">
                <c16:uniqueId val="{00000002-5B06-4B45-9E00-89652D95D435}"/>
              </c:ext>
            </c:extLst>
          </c:dPt>
          <c:dPt>
            <c:idx val="2"/>
            <c:invertIfNegative val="0"/>
            <c:bubble3D val="0"/>
            <c:spPr>
              <a:solidFill>
                <a:schemeClr val="accent5">
                  <a:shade val="86000"/>
                </a:schemeClr>
              </a:solidFill>
              <a:ln>
                <a:noFill/>
              </a:ln>
              <a:effectLst/>
            </c:spPr>
            <c:extLst>
              <c:ext xmlns:c16="http://schemas.microsoft.com/office/drawing/2014/chart" uri="{C3380CC4-5D6E-409C-BE32-E72D297353CC}">
                <c16:uniqueId val="{00000001-5B06-4B45-9E00-89652D95D435}"/>
              </c:ext>
            </c:extLst>
          </c:dPt>
          <c:dPt>
            <c:idx val="3"/>
            <c:invertIfNegative val="0"/>
            <c:bubble3D val="0"/>
            <c:spPr>
              <a:solidFill>
                <a:schemeClr val="accent5">
                  <a:shade val="58000"/>
                </a:schemeClr>
              </a:solidFill>
              <a:ln>
                <a:noFill/>
              </a:ln>
              <a:effectLst/>
            </c:spPr>
            <c:extLst>
              <c:ext xmlns:c16="http://schemas.microsoft.com/office/drawing/2014/chart" uri="{C3380CC4-5D6E-409C-BE32-E72D297353CC}">
                <c16:uniqueId val="{00000007-67E1-469E-89AD-899AC43D6B48}"/>
              </c:ext>
            </c:extLst>
          </c:dPt>
          <c:dLbls>
            <c:dLbl>
              <c:idx val="0"/>
              <c:tx>
                <c:rich>
                  <a:bodyPr/>
                  <a:lstStyle/>
                  <a:p>
                    <a:fld id="{D302C729-FA8F-41DB-83ED-3ADA7BF1FCD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06-4B45-9E00-89652D95D435}"/>
                </c:ext>
              </c:extLst>
            </c:dLbl>
            <c:dLbl>
              <c:idx val="1"/>
              <c:tx>
                <c:rich>
                  <a:bodyPr/>
                  <a:lstStyle/>
                  <a:p>
                    <a:fld id="{E51ADC79-AB9A-413E-B1F9-BA21E17A787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06-4B45-9E00-89652D95D435}"/>
                </c:ext>
              </c:extLst>
            </c:dLbl>
            <c:dLbl>
              <c:idx val="2"/>
              <c:tx>
                <c:rich>
                  <a:bodyPr/>
                  <a:lstStyle/>
                  <a:p>
                    <a:fld id="{E55E9B63-FF03-40BA-B8AC-8D27D8F3AFD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06-4B45-9E00-89652D95D43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Other Reason (e.g. Client Request)</c:v>
                </c:pt>
                <c:pt idx="1">
                  <c:v>Ineligible For Benefits</c:v>
                </c:pt>
                <c:pt idx="2">
                  <c:v>Failure to Return Form/Verification</c:v>
                </c:pt>
              </c:strCache>
            </c:strRef>
          </c:cat>
          <c:val>
            <c:numRef>
              <c:f>Sheet1!$B$2:$B$5</c:f>
              <c:numCache>
                <c:formatCode>#,##0</c:formatCode>
                <c:ptCount val="4"/>
                <c:pt idx="0">
                  <c:v>393</c:v>
                </c:pt>
                <c:pt idx="1">
                  <c:v>431</c:v>
                </c:pt>
                <c:pt idx="2">
                  <c:v>1479</c:v>
                </c:pt>
              </c:numCache>
            </c:numRef>
          </c:val>
          <c:extLst>
            <c:ext xmlns:c16="http://schemas.microsoft.com/office/drawing/2014/chart" uri="{C3380CC4-5D6E-409C-BE32-E72D297353CC}">
              <c16:uniqueId val="{00000000-5B06-4B45-9E00-89652D95D435}"/>
            </c:ext>
          </c:extLst>
        </c:ser>
        <c:dLbls>
          <c:showLegendKey val="0"/>
          <c:showVal val="0"/>
          <c:showCatName val="0"/>
          <c:showSerName val="0"/>
          <c:showPercent val="0"/>
          <c:showBubbleSize val="0"/>
        </c:dLbls>
        <c:gapWidth val="6"/>
        <c:axId val="1105173039"/>
        <c:axId val="1105180239"/>
      </c:barChart>
      <c:valAx>
        <c:axId val="110518023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105173039"/>
        <c:crosses val="autoZero"/>
        <c:crossBetween val="between"/>
      </c:valAx>
      <c:catAx>
        <c:axId val="1105173039"/>
        <c:scaling>
          <c:orientation val="minMax"/>
        </c:scaling>
        <c:delete val="0"/>
        <c:axPos val="l"/>
        <c:numFmt formatCode="General" sourceLinked="1"/>
        <c:majorTickMark val="in"/>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baseline="0">
                <a:solidFill>
                  <a:schemeClr val="tx1"/>
                </a:solidFill>
                <a:latin typeface="+mn-lt"/>
                <a:ea typeface="+mn-ea"/>
                <a:cs typeface="+mn-cs"/>
              </a:defRPr>
            </a:pPr>
            <a:endParaRPr lang="en-US"/>
          </a:p>
        </c:txPr>
        <c:crossAx val="11051802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brighton.ac.uk/digitalliteracies/2016/07/01/managing-time/" TargetMode="External"/><Relationship Id="rId1" Type="http://schemas.openxmlformats.org/officeDocument/2006/relationships/image" Target="../media/image7.jp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brighton.ac.uk/digitalliteracies/2016/07/01/managing-time/" TargetMode="External"/><Relationship Id="rId1" Type="http://schemas.openxmlformats.org/officeDocument/2006/relationships/image" Target="../media/image7.jp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3A94C-67F1-45DA-9013-14FB4DEE775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64CE888-1B92-4489-92D0-0C3F7BA147B1}">
      <dgm:prSet>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dirty="0"/>
            <a:t>Every </a:t>
          </a:r>
          <a:r>
            <a:rPr lang="en-US" b="1" dirty="0">
              <a:solidFill>
                <a:schemeClr val="accent6">
                  <a:lumMod val="75000"/>
                </a:schemeClr>
              </a:solidFill>
            </a:rPr>
            <a:t>12 months </a:t>
          </a:r>
          <a:r>
            <a:rPr lang="en-US" dirty="0"/>
            <a:t>Medicaid members will go through a renewal process to make sure they are still eligible for coverage. </a:t>
          </a:r>
          <a:r>
            <a:rPr lang="en-US" b="1" dirty="0">
              <a:solidFill>
                <a:schemeClr val="accent6">
                  <a:lumMod val="75000"/>
                </a:schemeClr>
              </a:solidFill>
            </a:rPr>
            <a:t>Keep your information updated!</a:t>
          </a:r>
        </a:p>
      </dgm:t>
    </dgm:pt>
    <dgm:pt modelId="{F8D999B8-1D15-49B5-B76A-C74399A89CF3}" type="parTrans" cxnId="{5466746B-5AC6-48DC-80FD-A1D06F7DD87E}">
      <dgm:prSet/>
      <dgm:spPr/>
      <dgm:t>
        <a:bodyPr/>
        <a:lstStyle/>
        <a:p>
          <a:endParaRPr lang="en-US"/>
        </a:p>
      </dgm:t>
    </dgm:pt>
    <dgm:pt modelId="{85C9872B-71D0-48D3-AB0E-209BF1C94455}" type="sibTrans" cxnId="{5466746B-5AC6-48DC-80FD-A1D06F7DD87E}">
      <dgm:prSet/>
      <dgm:spPr/>
      <dgm:t>
        <a:bodyPr/>
        <a:lstStyle/>
        <a:p>
          <a:endParaRPr lang="en-US"/>
        </a:p>
      </dgm:t>
    </dgm:pt>
    <dgm:pt modelId="{8A6AD904-61D6-4F35-B11F-1C387EED8080}">
      <dgm:prSet>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dirty="0"/>
            <a:t>A renewal notice is sent at least </a:t>
          </a:r>
          <a:r>
            <a:rPr lang="en-US" b="1" dirty="0">
              <a:solidFill>
                <a:schemeClr val="accent6">
                  <a:lumMod val="75000"/>
                </a:schemeClr>
              </a:solidFill>
            </a:rPr>
            <a:t>45 days before </a:t>
          </a:r>
          <a:r>
            <a:rPr lang="en-US" b="0" dirty="0">
              <a:solidFill>
                <a:schemeClr val="tx1"/>
              </a:solidFill>
            </a:rPr>
            <a:t>the</a:t>
          </a:r>
          <a:r>
            <a:rPr lang="en-US" b="1" dirty="0">
              <a:solidFill>
                <a:schemeClr val="accent6">
                  <a:lumMod val="75000"/>
                </a:schemeClr>
              </a:solidFill>
            </a:rPr>
            <a:t> </a:t>
          </a:r>
          <a:r>
            <a:rPr lang="en-US" dirty="0"/>
            <a:t>due date with instructions and a deadline to submit required information. A reminder is sent about </a:t>
          </a:r>
          <a:r>
            <a:rPr lang="en-US" b="1" dirty="0">
              <a:solidFill>
                <a:schemeClr val="accent6">
                  <a:lumMod val="75000"/>
                </a:schemeClr>
              </a:solidFill>
            </a:rPr>
            <a:t>15 days </a:t>
          </a:r>
          <a:r>
            <a:rPr lang="en-US" dirty="0"/>
            <a:t>before due date.</a:t>
          </a:r>
        </a:p>
      </dgm:t>
    </dgm:pt>
    <dgm:pt modelId="{93D982C9-9AEF-4D46-937C-E077E997378B}" type="parTrans" cxnId="{D8FD1394-1E67-4B59-A675-69803FF86057}">
      <dgm:prSet/>
      <dgm:spPr/>
      <dgm:t>
        <a:bodyPr/>
        <a:lstStyle/>
        <a:p>
          <a:endParaRPr lang="en-US"/>
        </a:p>
      </dgm:t>
    </dgm:pt>
    <dgm:pt modelId="{258CE267-ECA2-4198-BAFA-340D5D694C64}" type="sibTrans" cxnId="{D8FD1394-1E67-4B59-A675-69803FF86057}">
      <dgm:prSet/>
      <dgm:spPr/>
      <dgm:t>
        <a:bodyPr/>
        <a:lstStyle/>
        <a:p>
          <a:endParaRPr lang="en-US"/>
        </a:p>
      </dgm:t>
    </dgm:pt>
    <dgm:pt modelId="{BF0C4C08-F280-40BD-A725-53AD205E2459}">
      <dgm:prSet>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dirty="0"/>
            <a:t>You can check your renewal month by logging into the Kynect portal or calling the Kynect line. </a:t>
          </a:r>
          <a:r>
            <a:rPr lang="en-US" b="1" dirty="0">
              <a:solidFill>
                <a:schemeClr val="accent6">
                  <a:lumMod val="75000"/>
                </a:schemeClr>
              </a:solidFill>
            </a:rPr>
            <a:t>kynect.ky.gov</a:t>
          </a:r>
          <a:r>
            <a:rPr lang="en-US" b="1" dirty="0">
              <a:solidFill>
                <a:srgbClr val="ADC084"/>
              </a:solidFill>
            </a:rPr>
            <a:t> </a:t>
          </a:r>
          <a:r>
            <a:rPr lang="en-US" dirty="0"/>
            <a:t>or call </a:t>
          </a:r>
          <a:r>
            <a:rPr lang="en-US" b="1" dirty="0">
              <a:solidFill>
                <a:schemeClr val="accent6">
                  <a:lumMod val="75000"/>
                </a:schemeClr>
              </a:solidFill>
            </a:rPr>
            <a:t>855-4kynect (855-459-6328)</a:t>
          </a:r>
          <a:r>
            <a:rPr lang="en-US" b="0" dirty="0">
              <a:solidFill>
                <a:schemeClr val="tx1"/>
              </a:solidFill>
            </a:rPr>
            <a:t>.</a:t>
          </a:r>
          <a:r>
            <a:rPr lang="en-US" b="1" dirty="0">
              <a:solidFill>
                <a:schemeClr val="accent6">
                  <a:lumMod val="75000"/>
                </a:schemeClr>
              </a:solidFill>
            </a:rPr>
            <a:t> </a:t>
          </a:r>
          <a:r>
            <a:rPr lang="en-US" b="0" dirty="0">
              <a:solidFill>
                <a:schemeClr val="tx1"/>
              </a:solidFill>
            </a:rPr>
            <a:t>Providers also have access to the renewal date in KYHealthNet.</a:t>
          </a:r>
        </a:p>
      </dgm:t>
    </dgm:pt>
    <dgm:pt modelId="{1E3FDD06-6B22-4CD0-B9B6-6561CF807671}" type="parTrans" cxnId="{14C8A315-B2ED-4FD7-95D3-C3552FA808EF}">
      <dgm:prSet/>
      <dgm:spPr/>
      <dgm:t>
        <a:bodyPr/>
        <a:lstStyle/>
        <a:p>
          <a:endParaRPr lang="en-US"/>
        </a:p>
      </dgm:t>
    </dgm:pt>
    <dgm:pt modelId="{2D4A6F6C-90A6-40B1-AC4C-386B8F033A56}" type="sibTrans" cxnId="{14C8A315-B2ED-4FD7-95D3-C3552FA808EF}">
      <dgm:prSet/>
      <dgm:spPr/>
      <dgm:t>
        <a:bodyPr/>
        <a:lstStyle/>
        <a:p>
          <a:endParaRPr lang="en-US"/>
        </a:p>
      </dgm:t>
    </dgm:pt>
    <dgm:pt modelId="{356803D7-3D6C-482E-AE27-BF5A64334C5B}">
      <dgm:prSet>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dirty="0"/>
            <a:t>Send in requested </a:t>
          </a:r>
          <a:r>
            <a:rPr lang="en-US" b="0" dirty="0">
              <a:solidFill>
                <a:schemeClr val="tx1"/>
              </a:solidFill>
            </a:rPr>
            <a:t>information </a:t>
          </a:r>
          <a:r>
            <a:rPr lang="en-US" b="1" dirty="0">
              <a:solidFill>
                <a:schemeClr val="accent6">
                  <a:lumMod val="75000"/>
                </a:schemeClr>
              </a:solidFill>
            </a:rPr>
            <a:t>right away to avoid losing coverage</a:t>
          </a:r>
          <a:r>
            <a:rPr lang="en-US" b="0" dirty="0">
              <a:solidFill>
                <a:schemeClr val="tx1"/>
              </a:solidFill>
            </a:rPr>
            <a:t>!</a:t>
          </a:r>
          <a:r>
            <a:rPr lang="en-US" b="1" dirty="0">
              <a:solidFill>
                <a:schemeClr val="accent6">
                  <a:lumMod val="75000"/>
                </a:schemeClr>
              </a:solidFill>
            </a:rPr>
            <a:t> </a:t>
          </a:r>
          <a:r>
            <a:rPr lang="en-US" b="0" dirty="0">
              <a:solidFill>
                <a:schemeClr val="tx1"/>
              </a:solidFill>
            </a:rPr>
            <a:t>If coverage is terminated, reach out within 90 days to submit information to </a:t>
          </a:r>
          <a:r>
            <a:rPr lang="en-US" b="1" dirty="0">
              <a:solidFill>
                <a:schemeClr val="accent6">
                  <a:lumMod val="75000"/>
                </a:schemeClr>
              </a:solidFill>
            </a:rPr>
            <a:t>reactivate </a:t>
          </a:r>
          <a:r>
            <a:rPr lang="en-US" b="0" dirty="0">
              <a:solidFill>
                <a:schemeClr val="tx1"/>
              </a:solidFill>
            </a:rPr>
            <a:t>the case.  If outside the 90 days will need to </a:t>
          </a:r>
          <a:r>
            <a:rPr lang="en-US" b="1" dirty="0">
              <a:solidFill>
                <a:schemeClr val="accent6">
                  <a:lumMod val="75000"/>
                </a:schemeClr>
              </a:solidFill>
            </a:rPr>
            <a:t>reapply</a:t>
          </a:r>
          <a:r>
            <a:rPr lang="en-US" b="0" dirty="0">
              <a:solidFill>
                <a:schemeClr val="tx1"/>
              </a:solidFill>
            </a:rPr>
            <a:t>.</a:t>
          </a:r>
        </a:p>
      </dgm:t>
    </dgm:pt>
    <dgm:pt modelId="{E197E4D4-9807-4D69-8BBB-282A9A16B452}" type="parTrans" cxnId="{FBE2799E-5356-4ED4-9D40-BD28612F30DF}">
      <dgm:prSet/>
      <dgm:spPr/>
      <dgm:t>
        <a:bodyPr/>
        <a:lstStyle/>
        <a:p>
          <a:endParaRPr lang="en-US"/>
        </a:p>
      </dgm:t>
    </dgm:pt>
    <dgm:pt modelId="{B78DB6B6-15B3-4649-9CA6-60314093C204}" type="sibTrans" cxnId="{FBE2799E-5356-4ED4-9D40-BD28612F30DF}">
      <dgm:prSet/>
      <dgm:spPr/>
      <dgm:t>
        <a:bodyPr/>
        <a:lstStyle/>
        <a:p>
          <a:endParaRPr lang="en-US"/>
        </a:p>
      </dgm:t>
    </dgm:pt>
    <dgm:pt modelId="{EC1FBA3F-9BFE-48E6-9679-26C07FA7B8A2}" type="pres">
      <dgm:prSet presAssocID="{4753A94C-67F1-45DA-9013-14FB4DEE7759}" presName="linear" presStyleCnt="0">
        <dgm:presLayoutVars>
          <dgm:dir/>
          <dgm:resizeHandles val="exact"/>
        </dgm:presLayoutVars>
      </dgm:prSet>
      <dgm:spPr/>
    </dgm:pt>
    <dgm:pt modelId="{7DBDF72C-1FF5-4695-A4B5-96DA49EA4262}" type="pres">
      <dgm:prSet presAssocID="{A64CE888-1B92-4489-92D0-0C3F7BA147B1}" presName="comp" presStyleCnt="0"/>
      <dgm:spPr/>
    </dgm:pt>
    <dgm:pt modelId="{EFC92D3C-6E44-40EE-809E-2EE9D40337F0}" type="pres">
      <dgm:prSet presAssocID="{A64CE888-1B92-4489-92D0-0C3F7BA147B1}" presName="box" presStyleLbl="node1" presStyleIdx="0" presStyleCnt="4" custLinFactNeighborY="-2706"/>
      <dgm:spPr/>
    </dgm:pt>
    <dgm:pt modelId="{44AE4248-EC8E-4528-9A2C-7CC90B8C2581}" type="pres">
      <dgm:prSet presAssocID="{A64CE888-1B92-4489-92D0-0C3F7BA147B1}" presName="img" presStyleLbl="fgImgPlace1" presStyleIdx="0" presStyleCnt="4" custScaleX="64819" custScaleY="108070" custLinFactNeighborX="7880" custLinFactNeighborY="8738"/>
      <dgm:spPr>
        <a:prstGeom prst="round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t="-13000" b="-13000"/>
          </a:stretch>
        </a:blipFill>
        <a:ln>
          <a:solidFill>
            <a:schemeClr val="bg1"/>
          </a:solidFill>
        </a:ln>
      </dgm:spPr>
    </dgm:pt>
    <dgm:pt modelId="{317B73F9-92A8-4537-A878-D71ADE5A509A}" type="pres">
      <dgm:prSet presAssocID="{A64CE888-1B92-4489-92D0-0C3F7BA147B1}" presName="text" presStyleLbl="node1" presStyleIdx="0" presStyleCnt="4">
        <dgm:presLayoutVars>
          <dgm:bulletEnabled val="1"/>
        </dgm:presLayoutVars>
      </dgm:prSet>
      <dgm:spPr/>
    </dgm:pt>
    <dgm:pt modelId="{9034354C-F128-4633-ADDC-13280E220FD7}" type="pres">
      <dgm:prSet presAssocID="{85C9872B-71D0-48D3-AB0E-209BF1C94455}" presName="spacer" presStyleCnt="0"/>
      <dgm:spPr/>
    </dgm:pt>
    <dgm:pt modelId="{B6C67ED6-C314-4D93-960B-E21091EA82D0}" type="pres">
      <dgm:prSet presAssocID="{8A6AD904-61D6-4F35-B11F-1C387EED8080}" presName="comp" presStyleCnt="0"/>
      <dgm:spPr/>
    </dgm:pt>
    <dgm:pt modelId="{2F62FA0E-9D31-4D9C-86C0-2F6C8E249039}" type="pres">
      <dgm:prSet presAssocID="{8A6AD904-61D6-4F35-B11F-1C387EED8080}" presName="box" presStyleLbl="node1" presStyleIdx="1" presStyleCnt="4"/>
      <dgm:spPr/>
    </dgm:pt>
    <dgm:pt modelId="{66C89584-3AAF-4CDE-B757-A029C6CB7164}" type="pres">
      <dgm:prSet presAssocID="{8A6AD904-61D6-4F35-B11F-1C387EED8080}" presName="img" presStyleLbl="fgImgPlace1" presStyleIdx="1" presStyleCnt="4" custScaleX="64819" custScaleY="108070" custLinFactY="38681" custLinFactNeighborX="7880" custLinFactNeighborY="100000"/>
      <dgm:spPr>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chemeClr val="bg1"/>
          </a:solidFill>
        </a:ln>
      </dgm:spPr>
    </dgm:pt>
    <dgm:pt modelId="{F10A724B-AED0-4911-8A7C-CA0FD7CBBABE}" type="pres">
      <dgm:prSet presAssocID="{8A6AD904-61D6-4F35-B11F-1C387EED8080}" presName="text" presStyleLbl="node1" presStyleIdx="1" presStyleCnt="4">
        <dgm:presLayoutVars>
          <dgm:bulletEnabled val="1"/>
        </dgm:presLayoutVars>
      </dgm:prSet>
      <dgm:spPr/>
    </dgm:pt>
    <dgm:pt modelId="{F031E9E1-35E0-4630-952A-7D503F874B37}" type="pres">
      <dgm:prSet presAssocID="{258CE267-ECA2-4198-BAFA-340D5D694C64}" presName="spacer" presStyleCnt="0"/>
      <dgm:spPr/>
    </dgm:pt>
    <dgm:pt modelId="{7C53DB9C-EB01-4567-9C60-0841C59369D7}" type="pres">
      <dgm:prSet presAssocID="{BF0C4C08-F280-40BD-A725-53AD205E2459}" presName="comp" presStyleCnt="0"/>
      <dgm:spPr/>
    </dgm:pt>
    <dgm:pt modelId="{B138A886-BDFD-48FA-AD83-9382FF24B131}" type="pres">
      <dgm:prSet presAssocID="{BF0C4C08-F280-40BD-A725-53AD205E2459}" presName="box" presStyleLbl="node1" presStyleIdx="2" presStyleCnt="4"/>
      <dgm:spPr/>
    </dgm:pt>
    <dgm:pt modelId="{12185370-C483-416A-BC52-F7D7DA82F735}" type="pres">
      <dgm:prSet presAssocID="{BF0C4C08-F280-40BD-A725-53AD205E2459}" presName="img" presStyleLbl="fgImgPlace1" presStyleIdx="2" presStyleCnt="4" custScaleX="64819" custScaleY="108070" custLinFactY="-30746" custLinFactNeighborX="7880" custLinFactNeighborY="-100000"/>
      <dgm:spPr>
        <a:prstGeom prst="roundRect">
          <a:avLst/>
        </a:prstGeom>
        <a:blipFill rotWithShape="1">
          <a:blip xmlns:r="http://schemas.openxmlformats.org/officeDocument/2006/relationships" r:embed="rId4"/>
          <a:srcRect/>
          <a:stretch>
            <a:fillRect t="-10000" b="-10000"/>
          </a:stretch>
        </a:blipFill>
        <a:ln>
          <a:solidFill>
            <a:schemeClr val="bg1"/>
          </a:solidFill>
        </a:ln>
      </dgm:spPr>
    </dgm:pt>
    <dgm:pt modelId="{0D86B0CB-7FAA-4B03-8E2C-2515306C741E}" type="pres">
      <dgm:prSet presAssocID="{BF0C4C08-F280-40BD-A725-53AD205E2459}" presName="text" presStyleLbl="node1" presStyleIdx="2" presStyleCnt="4">
        <dgm:presLayoutVars>
          <dgm:bulletEnabled val="1"/>
        </dgm:presLayoutVars>
      </dgm:prSet>
      <dgm:spPr/>
    </dgm:pt>
    <dgm:pt modelId="{464886D5-1A4B-4413-8515-4379AFFCD217}" type="pres">
      <dgm:prSet presAssocID="{2D4A6F6C-90A6-40B1-AC4C-386B8F033A56}" presName="spacer" presStyleCnt="0"/>
      <dgm:spPr/>
    </dgm:pt>
    <dgm:pt modelId="{E52A9A35-5291-4532-BFE3-E4800B226F54}" type="pres">
      <dgm:prSet presAssocID="{356803D7-3D6C-482E-AE27-BF5A64334C5B}" presName="comp" presStyleCnt="0"/>
      <dgm:spPr/>
    </dgm:pt>
    <dgm:pt modelId="{01FB3FB3-9CCB-4CAB-9232-225E886C518E}" type="pres">
      <dgm:prSet presAssocID="{356803D7-3D6C-482E-AE27-BF5A64334C5B}" presName="box" presStyleLbl="node1" presStyleIdx="3" presStyleCnt="4"/>
      <dgm:spPr/>
    </dgm:pt>
    <dgm:pt modelId="{581C5BE3-C69A-42BD-AD59-37D763F1C515}" type="pres">
      <dgm:prSet presAssocID="{356803D7-3D6C-482E-AE27-BF5A64334C5B}" presName="img" presStyleLbl="fgImgPlace1" presStyleIdx="3" presStyleCnt="4" custScaleX="64755" custScaleY="108070" custLinFactNeighborX="7848" custLinFactNeighborY="-10874"/>
      <dgm:spPr>
        <a:prstGeom prst="roundRect">
          <a:avLst/>
        </a:prstGeom>
        <a:blipFill rotWithShape="1">
          <a:blip xmlns:r="http://schemas.openxmlformats.org/officeDocument/2006/relationships" r:embed="rId5"/>
          <a:srcRect/>
          <a:stretch>
            <a:fillRect l="-1000" r="-1000"/>
          </a:stretch>
        </a:blipFill>
        <a:ln>
          <a:solidFill>
            <a:schemeClr val="bg1"/>
          </a:solidFill>
        </a:ln>
      </dgm:spPr>
    </dgm:pt>
    <dgm:pt modelId="{BEC7F790-DE11-4443-89F0-571A8BD6644C}" type="pres">
      <dgm:prSet presAssocID="{356803D7-3D6C-482E-AE27-BF5A64334C5B}" presName="text" presStyleLbl="node1" presStyleIdx="3" presStyleCnt="4">
        <dgm:presLayoutVars>
          <dgm:bulletEnabled val="1"/>
        </dgm:presLayoutVars>
      </dgm:prSet>
      <dgm:spPr/>
    </dgm:pt>
  </dgm:ptLst>
  <dgm:cxnLst>
    <dgm:cxn modelId="{14C8A315-B2ED-4FD7-95D3-C3552FA808EF}" srcId="{4753A94C-67F1-45DA-9013-14FB4DEE7759}" destId="{BF0C4C08-F280-40BD-A725-53AD205E2459}" srcOrd="2" destOrd="0" parTransId="{1E3FDD06-6B22-4CD0-B9B6-6561CF807671}" sibTransId="{2D4A6F6C-90A6-40B1-AC4C-386B8F033A56}"/>
    <dgm:cxn modelId="{C1B0671E-6CCA-4388-873D-095FFAEE9493}" type="presOf" srcId="{A64CE888-1B92-4489-92D0-0C3F7BA147B1}" destId="{EFC92D3C-6E44-40EE-809E-2EE9D40337F0}" srcOrd="0" destOrd="0" presId="urn:microsoft.com/office/officeart/2005/8/layout/vList4"/>
    <dgm:cxn modelId="{EAC7A83C-3C30-45C6-B8CB-D77BF740DF42}" type="presOf" srcId="{8A6AD904-61D6-4F35-B11F-1C387EED8080}" destId="{F10A724B-AED0-4911-8A7C-CA0FD7CBBABE}" srcOrd="1" destOrd="0" presId="urn:microsoft.com/office/officeart/2005/8/layout/vList4"/>
    <dgm:cxn modelId="{A51E7265-889F-4617-9CD0-4953A710E084}" type="presOf" srcId="{BF0C4C08-F280-40BD-A725-53AD205E2459}" destId="{0D86B0CB-7FAA-4B03-8E2C-2515306C741E}" srcOrd="1" destOrd="0" presId="urn:microsoft.com/office/officeart/2005/8/layout/vList4"/>
    <dgm:cxn modelId="{5466746B-5AC6-48DC-80FD-A1D06F7DD87E}" srcId="{4753A94C-67F1-45DA-9013-14FB4DEE7759}" destId="{A64CE888-1B92-4489-92D0-0C3F7BA147B1}" srcOrd="0" destOrd="0" parTransId="{F8D999B8-1D15-49B5-B76A-C74399A89CF3}" sibTransId="{85C9872B-71D0-48D3-AB0E-209BF1C94455}"/>
    <dgm:cxn modelId="{90C2074F-7B0D-44D6-88BD-A91494656195}" type="presOf" srcId="{BF0C4C08-F280-40BD-A725-53AD205E2459}" destId="{B138A886-BDFD-48FA-AD83-9382FF24B131}" srcOrd="0" destOrd="0" presId="urn:microsoft.com/office/officeart/2005/8/layout/vList4"/>
    <dgm:cxn modelId="{ACE91451-3EA3-4187-AD9F-BF0013FDD8F7}" type="presOf" srcId="{356803D7-3D6C-482E-AE27-BF5A64334C5B}" destId="{01FB3FB3-9CCB-4CAB-9232-225E886C518E}" srcOrd="0" destOrd="0" presId="urn:microsoft.com/office/officeart/2005/8/layout/vList4"/>
    <dgm:cxn modelId="{98D2D951-F73B-4C99-8758-322D31D363AE}" type="presOf" srcId="{A64CE888-1B92-4489-92D0-0C3F7BA147B1}" destId="{317B73F9-92A8-4537-A878-D71ADE5A509A}" srcOrd="1" destOrd="0" presId="urn:microsoft.com/office/officeart/2005/8/layout/vList4"/>
    <dgm:cxn modelId="{CBB46D80-43C4-47D8-8828-2B3476CC43C3}" type="presOf" srcId="{8A6AD904-61D6-4F35-B11F-1C387EED8080}" destId="{2F62FA0E-9D31-4D9C-86C0-2F6C8E249039}" srcOrd="0" destOrd="0" presId="urn:microsoft.com/office/officeart/2005/8/layout/vList4"/>
    <dgm:cxn modelId="{D8FD1394-1E67-4B59-A675-69803FF86057}" srcId="{4753A94C-67F1-45DA-9013-14FB4DEE7759}" destId="{8A6AD904-61D6-4F35-B11F-1C387EED8080}" srcOrd="1" destOrd="0" parTransId="{93D982C9-9AEF-4D46-937C-E077E997378B}" sibTransId="{258CE267-ECA2-4198-BAFA-340D5D694C64}"/>
    <dgm:cxn modelId="{FBE2799E-5356-4ED4-9D40-BD28612F30DF}" srcId="{4753A94C-67F1-45DA-9013-14FB4DEE7759}" destId="{356803D7-3D6C-482E-AE27-BF5A64334C5B}" srcOrd="3" destOrd="0" parTransId="{E197E4D4-9807-4D69-8BBB-282A9A16B452}" sibTransId="{B78DB6B6-15B3-4649-9CA6-60314093C204}"/>
    <dgm:cxn modelId="{843A1DD9-F704-4F4E-A86E-9354587DFF23}" type="presOf" srcId="{4753A94C-67F1-45DA-9013-14FB4DEE7759}" destId="{EC1FBA3F-9BFE-48E6-9679-26C07FA7B8A2}" srcOrd="0" destOrd="0" presId="urn:microsoft.com/office/officeart/2005/8/layout/vList4"/>
    <dgm:cxn modelId="{126E10DC-6781-46E5-B75B-54FE009B68DC}" type="presOf" srcId="{356803D7-3D6C-482E-AE27-BF5A64334C5B}" destId="{BEC7F790-DE11-4443-89F0-571A8BD6644C}" srcOrd="1" destOrd="0" presId="urn:microsoft.com/office/officeart/2005/8/layout/vList4"/>
    <dgm:cxn modelId="{88C0DC3E-541A-4338-9425-97260CB70385}" type="presParOf" srcId="{EC1FBA3F-9BFE-48E6-9679-26C07FA7B8A2}" destId="{7DBDF72C-1FF5-4695-A4B5-96DA49EA4262}" srcOrd="0" destOrd="0" presId="urn:microsoft.com/office/officeart/2005/8/layout/vList4"/>
    <dgm:cxn modelId="{84FE7F4E-A733-4B04-B5DB-C0BEA1F09109}" type="presParOf" srcId="{7DBDF72C-1FF5-4695-A4B5-96DA49EA4262}" destId="{EFC92D3C-6E44-40EE-809E-2EE9D40337F0}" srcOrd="0" destOrd="0" presId="urn:microsoft.com/office/officeart/2005/8/layout/vList4"/>
    <dgm:cxn modelId="{483DFD00-A3DF-47E2-B893-3705D6779704}" type="presParOf" srcId="{7DBDF72C-1FF5-4695-A4B5-96DA49EA4262}" destId="{44AE4248-EC8E-4528-9A2C-7CC90B8C2581}" srcOrd="1" destOrd="0" presId="urn:microsoft.com/office/officeart/2005/8/layout/vList4"/>
    <dgm:cxn modelId="{8652A4C3-42B4-4BA3-B8E3-F738EE4368F3}" type="presParOf" srcId="{7DBDF72C-1FF5-4695-A4B5-96DA49EA4262}" destId="{317B73F9-92A8-4537-A878-D71ADE5A509A}" srcOrd="2" destOrd="0" presId="urn:microsoft.com/office/officeart/2005/8/layout/vList4"/>
    <dgm:cxn modelId="{AA3E4749-37F6-4024-B9A1-C035954D60F8}" type="presParOf" srcId="{EC1FBA3F-9BFE-48E6-9679-26C07FA7B8A2}" destId="{9034354C-F128-4633-ADDC-13280E220FD7}" srcOrd="1" destOrd="0" presId="urn:microsoft.com/office/officeart/2005/8/layout/vList4"/>
    <dgm:cxn modelId="{ECC74ECC-655F-4A38-B992-9D3E595F286C}" type="presParOf" srcId="{EC1FBA3F-9BFE-48E6-9679-26C07FA7B8A2}" destId="{B6C67ED6-C314-4D93-960B-E21091EA82D0}" srcOrd="2" destOrd="0" presId="urn:microsoft.com/office/officeart/2005/8/layout/vList4"/>
    <dgm:cxn modelId="{2D4D3D13-DF4E-4521-AB2C-4A167B9410E9}" type="presParOf" srcId="{B6C67ED6-C314-4D93-960B-E21091EA82D0}" destId="{2F62FA0E-9D31-4D9C-86C0-2F6C8E249039}" srcOrd="0" destOrd="0" presId="urn:microsoft.com/office/officeart/2005/8/layout/vList4"/>
    <dgm:cxn modelId="{D6C1ADA7-6DB5-4DCC-BDC2-BE58236E61AB}" type="presParOf" srcId="{B6C67ED6-C314-4D93-960B-E21091EA82D0}" destId="{66C89584-3AAF-4CDE-B757-A029C6CB7164}" srcOrd="1" destOrd="0" presId="urn:microsoft.com/office/officeart/2005/8/layout/vList4"/>
    <dgm:cxn modelId="{16F0513B-C917-4228-8B18-E3DA7E153368}" type="presParOf" srcId="{B6C67ED6-C314-4D93-960B-E21091EA82D0}" destId="{F10A724B-AED0-4911-8A7C-CA0FD7CBBABE}" srcOrd="2" destOrd="0" presId="urn:microsoft.com/office/officeart/2005/8/layout/vList4"/>
    <dgm:cxn modelId="{7F5E9948-ABE6-4238-B700-8576CC41B239}" type="presParOf" srcId="{EC1FBA3F-9BFE-48E6-9679-26C07FA7B8A2}" destId="{F031E9E1-35E0-4630-952A-7D503F874B37}" srcOrd="3" destOrd="0" presId="urn:microsoft.com/office/officeart/2005/8/layout/vList4"/>
    <dgm:cxn modelId="{1F396F35-1F5B-4A63-BB81-9BCCEA6F048C}" type="presParOf" srcId="{EC1FBA3F-9BFE-48E6-9679-26C07FA7B8A2}" destId="{7C53DB9C-EB01-4567-9C60-0841C59369D7}" srcOrd="4" destOrd="0" presId="urn:microsoft.com/office/officeart/2005/8/layout/vList4"/>
    <dgm:cxn modelId="{8C5683B3-FA91-458A-8BEF-91C8366411A5}" type="presParOf" srcId="{7C53DB9C-EB01-4567-9C60-0841C59369D7}" destId="{B138A886-BDFD-48FA-AD83-9382FF24B131}" srcOrd="0" destOrd="0" presId="urn:microsoft.com/office/officeart/2005/8/layout/vList4"/>
    <dgm:cxn modelId="{2E3E9824-BAE3-4AAC-9E32-67E7830189A4}" type="presParOf" srcId="{7C53DB9C-EB01-4567-9C60-0841C59369D7}" destId="{12185370-C483-416A-BC52-F7D7DA82F735}" srcOrd="1" destOrd="0" presId="urn:microsoft.com/office/officeart/2005/8/layout/vList4"/>
    <dgm:cxn modelId="{CC90DC7B-2ECB-4535-8FE8-EF339572760F}" type="presParOf" srcId="{7C53DB9C-EB01-4567-9C60-0841C59369D7}" destId="{0D86B0CB-7FAA-4B03-8E2C-2515306C741E}" srcOrd="2" destOrd="0" presId="urn:microsoft.com/office/officeart/2005/8/layout/vList4"/>
    <dgm:cxn modelId="{B32E0D58-EC2C-45A4-B8FA-1704E5EC2E6D}" type="presParOf" srcId="{EC1FBA3F-9BFE-48E6-9679-26C07FA7B8A2}" destId="{464886D5-1A4B-4413-8515-4379AFFCD217}" srcOrd="5" destOrd="0" presId="urn:microsoft.com/office/officeart/2005/8/layout/vList4"/>
    <dgm:cxn modelId="{E61E421B-B12A-4F99-8046-281124086FB4}" type="presParOf" srcId="{EC1FBA3F-9BFE-48E6-9679-26C07FA7B8A2}" destId="{E52A9A35-5291-4532-BFE3-E4800B226F54}" srcOrd="6" destOrd="0" presId="urn:microsoft.com/office/officeart/2005/8/layout/vList4"/>
    <dgm:cxn modelId="{6F0DE996-48BC-40C1-A8B4-BA8CC7C1C639}" type="presParOf" srcId="{E52A9A35-5291-4532-BFE3-E4800B226F54}" destId="{01FB3FB3-9CCB-4CAB-9232-225E886C518E}" srcOrd="0" destOrd="0" presId="urn:microsoft.com/office/officeart/2005/8/layout/vList4"/>
    <dgm:cxn modelId="{7CDDDA92-A298-4719-9C8C-38479EECBEF5}" type="presParOf" srcId="{E52A9A35-5291-4532-BFE3-E4800B226F54}" destId="{581C5BE3-C69A-42BD-AD59-37D763F1C515}" srcOrd="1" destOrd="0" presId="urn:microsoft.com/office/officeart/2005/8/layout/vList4"/>
    <dgm:cxn modelId="{56C67BB1-A7FD-44C6-8698-A0EC417321CA}" type="presParOf" srcId="{E52A9A35-5291-4532-BFE3-E4800B226F54}" destId="{BEC7F790-DE11-4443-89F0-571A8BD6644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7F53E-1E63-4E39-8B31-024D411F6C82}" type="doc">
      <dgm:prSet loTypeId="urn:microsoft.com/office/officeart/2005/8/layout/chevron1" loCatId="process" qsTypeId="urn:microsoft.com/office/officeart/2005/8/quickstyle/simple1" qsCatId="simple" csTypeId="urn:microsoft.com/office/officeart/2005/8/colors/accent1_2" csCatId="accent1" phldr="1"/>
      <dgm:spPr/>
    </dgm:pt>
    <dgm:pt modelId="{AE72EC3E-4963-497C-A46A-985D6B605D62}">
      <dgm:prSet phldrT="[Text]"/>
      <dgm:spPr>
        <a:solidFill>
          <a:srgbClr val="6BB5DD"/>
        </a:solidFill>
      </dgm:spPr>
      <dgm:t>
        <a:bodyPr/>
        <a:lstStyle/>
        <a:p>
          <a:r>
            <a:rPr lang="en-US" dirty="0"/>
            <a:t>How to Apply</a:t>
          </a:r>
        </a:p>
      </dgm:t>
    </dgm:pt>
    <dgm:pt modelId="{0EA57B6A-4E55-4DC8-BBD3-22DE9DDD1CA2}" type="parTrans" cxnId="{92F1D915-ED68-4207-8424-05DBBEBD2BF7}">
      <dgm:prSet/>
      <dgm:spPr/>
      <dgm:t>
        <a:bodyPr/>
        <a:lstStyle/>
        <a:p>
          <a:endParaRPr lang="en-US"/>
        </a:p>
      </dgm:t>
    </dgm:pt>
    <dgm:pt modelId="{3B268902-B08C-4DC7-B5F3-35228475513B}" type="sibTrans" cxnId="{92F1D915-ED68-4207-8424-05DBBEBD2BF7}">
      <dgm:prSet/>
      <dgm:spPr/>
      <dgm:t>
        <a:bodyPr/>
        <a:lstStyle/>
        <a:p>
          <a:endParaRPr lang="en-US"/>
        </a:p>
      </dgm:t>
    </dgm:pt>
    <dgm:pt modelId="{BDE2F9F2-6F95-47FB-B213-860768BAFE01}">
      <dgm:prSet phldrT="[Text]"/>
      <dgm:spPr>
        <a:solidFill>
          <a:srgbClr val="ADC084"/>
        </a:solidFill>
      </dgm:spPr>
      <dgm:t>
        <a:bodyPr/>
        <a:lstStyle/>
        <a:p>
          <a:r>
            <a:rPr lang="en-US" dirty="0"/>
            <a:t>Materials for Offices</a:t>
          </a:r>
        </a:p>
      </dgm:t>
    </dgm:pt>
    <dgm:pt modelId="{1517B1AB-93AC-481A-A2F5-52DC2BC02BF8}" type="parTrans" cxnId="{9CA5A50B-6A32-41BD-8556-812B083E0465}">
      <dgm:prSet/>
      <dgm:spPr/>
      <dgm:t>
        <a:bodyPr/>
        <a:lstStyle/>
        <a:p>
          <a:endParaRPr lang="en-US"/>
        </a:p>
      </dgm:t>
    </dgm:pt>
    <dgm:pt modelId="{9CAC517F-A5A7-4101-A924-B072BF19EB5C}" type="sibTrans" cxnId="{9CA5A50B-6A32-41BD-8556-812B083E0465}">
      <dgm:prSet/>
      <dgm:spPr/>
      <dgm:t>
        <a:bodyPr/>
        <a:lstStyle/>
        <a:p>
          <a:endParaRPr lang="en-US"/>
        </a:p>
      </dgm:t>
    </dgm:pt>
    <dgm:pt modelId="{3EA0A156-8CF5-48D0-B496-7DAA461BFC30}">
      <dgm:prSet phldrT="[Text]"/>
      <dgm:spPr>
        <a:solidFill>
          <a:srgbClr val="6BB5DD"/>
        </a:solidFill>
      </dgm:spPr>
      <dgm:t>
        <a:bodyPr/>
        <a:lstStyle/>
        <a:p>
          <a:r>
            <a:rPr lang="en-US" dirty="0"/>
            <a:t>Get help from kynectors</a:t>
          </a:r>
        </a:p>
      </dgm:t>
    </dgm:pt>
    <dgm:pt modelId="{F9CE0DAB-3E7B-458C-B93D-078C84651A69}" type="parTrans" cxnId="{5950014B-C995-4042-A0B5-4AE69A109537}">
      <dgm:prSet/>
      <dgm:spPr/>
      <dgm:t>
        <a:bodyPr/>
        <a:lstStyle/>
        <a:p>
          <a:endParaRPr lang="en-US"/>
        </a:p>
      </dgm:t>
    </dgm:pt>
    <dgm:pt modelId="{A042D3F4-80A5-4A05-8296-75196B5F6843}" type="sibTrans" cxnId="{5950014B-C995-4042-A0B5-4AE69A109537}">
      <dgm:prSet/>
      <dgm:spPr/>
      <dgm:t>
        <a:bodyPr/>
        <a:lstStyle/>
        <a:p>
          <a:endParaRPr lang="en-US"/>
        </a:p>
      </dgm:t>
    </dgm:pt>
    <dgm:pt modelId="{822277E9-B50F-4BC8-A5C9-854E83E52925}">
      <dgm:prSet phldrT="[Text]"/>
      <dgm:spPr>
        <a:solidFill>
          <a:srgbClr val="ADC084"/>
        </a:solidFill>
      </dgm:spPr>
      <dgm:t>
        <a:bodyPr/>
        <a:lstStyle/>
        <a:p>
          <a:r>
            <a:rPr lang="en-US" dirty="0"/>
            <a:t>Renewals</a:t>
          </a:r>
        </a:p>
      </dgm:t>
    </dgm:pt>
    <dgm:pt modelId="{AC770974-CC26-467C-A4CD-054C488F7316}" type="parTrans" cxnId="{A2A25240-A630-4AA0-AC6F-CFD105B5586F}">
      <dgm:prSet/>
      <dgm:spPr/>
      <dgm:t>
        <a:bodyPr/>
        <a:lstStyle/>
        <a:p>
          <a:endParaRPr lang="en-US"/>
        </a:p>
      </dgm:t>
    </dgm:pt>
    <dgm:pt modelId="{0D35F8D9-7AC7-4CDC-809E-F22D6151BF5D}" type="sibTrans" cxnId="{A2A25240-A630-4AA0-AC6F-CFD105B5586F}">
      <dgm:prSet/>
      <dgm:spPr/>
      <dgm:t>
        <a:bodyPr/>
        <a:lstStyle/>
        <a:p>
          <a:endParaRPr lang="en-US"/>
        </a:p>
      </dgm:t>
    </dgm:pt>
    <dgm:pt modelId="{F6A0B8D8-C006-4D2B-BFE7-D1947F380E5A}" type="pres">
      <dgm:prSet presAssocID="{7DA7F53E-1E63-4E39-8B31-024D411F6C82}" presName="Name0" presStyleCnt="0">
        <dgm:presLayoutVars>
          <dgm:dir/>
          <dgm:animLvl val="lvl"/>
          <dgm:resizeHandles val="exact"/>
        </dgm:presLayoutVars>
      </dgm:prSet>
      <dgm:spPr/>
    </dgm:pt>
    <dgm:pt modelId="{F15273A5-C234-4467-9732-F338A284E6B2}" type="pres">
      <dgm:prSet presAssocID="{AE72EC3E-4963-497C-A46A-985D6B605D62}" presName="parTxOnly" presStyleLbl="node1" presStyleIdx="0" presStyleCnt="4" custScaleY="65853">
        <dgm:presLayoutVars>
          <dgm:chMax val="0"/>
          <dgm:chPref val="0"/>
          <dgm:bulletEnabled val="1"/>
        </dgm:presLayoutVars>
      </dgm:prSet>
      <dgm:spPr/>
    </dgm:pt>
    <dgm:pt modelId="{A45FF186-FC59-4F07-8A5A-45830668640F}" type="pres">
      <dgm:prSet presAssocID="{3B268902-B08C-4DC7-B5F3-35228475513B}" presName="parTxOnlySpace" presStyleCnt="0"/>
      <dgm:spPr/>
    </dgm:pt>
    <dgm:pt modelId="{66681976-4D79-4359-9D54-A39FFC95F9B1}" type="pres">
      <dgm:prSet presAssocID="{BDE2F9F2-6F95-47FB-B213-860768BAFE01}" presName="parTxOnly" presStyleLbl="node1" presStyleIdx="1" presStyleCnt="4" custScaleY="65853">
        <dgm:presLayoutVars>
          <dgm:chMax val="0"/>
          <dgm:chPref val="0"/>
          <dgm:bulletEnabled val="1"/>
        </dgm:presLayoutVars>
      </dgm:prSet>
      <dgm:spPr/>
    </dgm:pt>
    <dgm:pt modelId="{8F8BBD37-F9D5-4E4D-929E-9832D42CF18F}" type="pres">
      <dgm:prSet presAssocID="{9CAC517F-A5A7-4101-A924-B072BF19EB5C}" presName="parTxOnlySpace" presStyleCnt="0"/>
      <dgm:spPr/>
    </dgm:pt>
    <dgm:pt modelId="{3044C1C3-6463-490F-9CBD-88C711787FB9}" type="pres">
      <dgm:prSet presAssocID="{3EA0A156-8CF5-48D0-B496-7DAA461BFC30}" presName="parTxOnly" presStyleLbl="node1" presStyleIdx="2" presStyleCnt="4" custScaleY="65853">
        <dgm:presLayoutVars>
          <dgm:chMax val="0"/>
          <dgm:chPref val="0"/>
          <dgm:bulletEnabled val="1"/>
        </dgm:presLayoutVars>
      </dgm:prSet>
      <dgm:spPr/>
    </dgm:pt>
    <dgm:pt modelId="{99FF0A43-3C63-498C-A36B-74810F4DB7E0}" type="pres">
      <dgm:prSet presAssocID="{A042D3F4-80A5-4A05-8296-75196B5F6843}" presName="parTxOnlySpace" presStyleCnt="0"/>
      <dgm:spPr/>
    </dgm:pt>
    <dgm:pt modelId="{8C024821-9AD8-4A47-B9FD-4264FBAEB981}" type="pres">
      <dgm:prSet presAssocID="{822277E9-B50F-4BC8-A5C9-854E83E52925}" presName="parTxOnly" presStyleLbl="node1" presStyleIdx="3" presStyleCnt="4" custScaleY="62469">
        <dgm:presLayoutVars>
          <dgm:chMax val="0"/>
          <dgm:chPref val="0"/>
          <dgm:bulletEnabled val="1"/>
        </dgm:presLayoutVars>
      </dgm:prSet>
      <dgm:spPr/>
    </dgm:pt>
  </dgm:ptLst>
  <dgm:cxnLst>
    <dgm:cxn modelId="{9CA5A50B-6A32-41BD-8556-812B083E0465}" srcId="{7DA7F53E-1E63-4E39-8B31-024D411F6C82}" destId="{BDE2F9F2-6F95-47FB-B213-860768BAFE01}" srcOrd="1" destOrd="0" parTransId="{1517B1AB-93AC-481A-A2F5-52DC2BC02BF8}" sibTransId="{9CAC517F-A5A7-4101-A924-B072BF19EB5C}"/>
    <dgm:cxn modelId="{1988480E-FE1F-4E10-92FC-6DD90C100011}" type="presOf" srcId="{AE72EC3E-4963-497C-A46A-985D6B605D62}" destId="{F15273A5-C234-4467-9732-F338A284E6B2}" srcOrd="0" destOrd="0" presId="urn:microsoft.com/office/officeart/2005/8/layout/chevron1"/>
    <dgm:cxn modelId="{92F1D915-ED68-4207-8424-05DBBEBD2BF7}" srcId="{7DA7F53E-1E63-4E39-8B31-024D411F6C82}" destId="{AE72EC3E-4963-497C-A46A-985D6B605D62}" srcOrd="0" destOrd="0" parTransId="{0EA57B6A-4E55-4DC8-BBD3-22DE9DDD1CA2}" sibTransId="{3B268902-B08C-4DC7-B5F3-35228475513B}"/>
    <dgm:cxn modelId="{A2A25240-A630-4AA0-AC6F-CFD105B5586F}" srcId="{7DA7F53E-1E63-4E39-8B31-024D411F6C82}" destId="{822277E9-B50F-4BC8-A5C9-854E83E52925}" srcOrd="3" destOrd="0" parTransId="{AC770974-CC26-467C-A4CD-054C488F7316}" sibTransId="{0D35F8D9-7AC7-4CDC-809E-F22D6151BF5D}"/>
    <dgm:cxn modelId="{5950014B-C995-4042-A0B5-4AE69A109537}" srcId="{7DA7F53E-1E63-4E39-8B31-024D411F6C82}" destId="{3EA0A156-8CF5-48D0-B496-7DAA461BFC30}" srcOrd="2" destOrd="0" parTransId="{F9CE0DAB-3E7B-458C-B93D-078C84651A69}" sibTransId="{A042D3F4-80A5-4A05-8296-75196B5F6843}"/>
    <dgm:cxn modelId="{0A79D56E-8EAE-4950-9A2A-6F56D008C865}" type="presOf" srcId="{BDE2F9F2-6F95-47FB-B213-860768BAFE01}" destId="{66681976-4D79-4359-9D54-A39FFC95F9B1}" srcOrd="0" destOrd="0" presId="urn:microsoft.com/office/officeart/2005/8/layout/chevron1"/>
    <dgm:cxn modelId="{AB396B7B-0A32-4A18-907D-6BAFC1E11BC9}" type="presOf" srcId="{7DA7F53E-1E63-4E39-8B31-024D411F6C82}" destId="{F6A0B8D8-C006-4D2B-BFE7-D1947F380E5A}" srcOrd="0" destOrd="0" presId="urn:microsoft.com/office/officeart/2005/8/layout/chevron1"/>
    <dgm:cxn modelId="{3683799C-2FF0-43BC-ABC5-167E656125D2}" type="presOf" srcId="{822277E9-B50F-4BC8-A5C9-854E83E52925}" destId="{8C024821-9AD8-4A47-B9FD-4264FBAEB981}" srcOrd="0" destOrd="0" presId="urn:microsoft.com/office/officeart/2005/8/layout/chevron1"/>
    <dgm:cxn modelId="{E42F419F-A4A9-4B3E-90BE-53B9E6FA7970}" type="presOf" srcId="{3EA0A156-8CF5-48D0-B496-7DAA461BFC30}" destId="{3044C1C3-6463-490F-9CBD-88C711787FB9}" srcOrd="0" destOrd="0" presId="urn:microsoft.com/office/officeart/2005/8/layout/chevron1"/>
    <dgm:cxn modelId="{FC2446F6-6E1D-4FFF-9CA8-93434E995831}" type="presParOf" srcId="{F6A0B8D8-C006-4D2B-BFE7-D1947F380E5A}" destId="{F15273A5-C234-4467-9732-F338A284E6B2}" srcOrd="0" destOrd="0" presId="urn:microsoft.com/office/officeart/2005/8/layout/chevron1"/>
    <dgm:cxn modelId="{93D39732-F2BF-4C9F-A8A2-B1763BD89113}" type="presParOf" srcId="{F6A0B8D8-C006-4D2B-BFE7-D1947F380E5A}" destId="{A45FF186-FC59-4F07-8A5A-45830668640F}" srcOrd="1" destOrd="0" presId="urn:microsoft.com/office/officeart/2005/8/layout/chevron1"/>
    <dgm:cxn modelId="{597A5C11-6784-49EE-8379-083C77F5D0A6}" type="presParOf" srcId="{F6A0B8D8-C006-4D2B-BFE7-D1947F380E5A}" destId="{66681976-4D79-4359-9D54-A39FFC95F9B1}" srcOrd="2" destOrd="0" presId="urn:microsoft.com/office/officeart/2005/8/layout/chevron1"/>
    <dgm:cxn modelId="{57F4444F-BFD2-4604-ADAC-895AA7D81E1E}" type="presParOf" srcId="{F6A0B8D8-C006-4D2B-BFE7-D1947F380E5A}" destId="{8F8BBD37-F9D5-4E4D-929E-9832D42CF18F}" srcOrd="3" destOrd="0" presId="urn:microsoft.com/office/officeart/2005/8/layout/chevron1"/>
    <dgm:cxn modelId="{781DBD46-3869-4C1B-9AC9-A22F129DAAD9}" type="presParOf" srcId="{F6A0B8D8-C006-4D2B-BFE7-D1947F380E5A}" destId="{3044C1C3-6463-490F-9CBD-88C711787FB9}" srcOrd="4" destOrd="0" presId="urn:microsoft.com/office/officeart/2005/8/layout/chevron1"/>
    <dgm:cxn modelId="{EC3EE41F-CA4E-450A-94AB-09F91075EAF6}" type="presParOf" srcId="{F6A0B8D8-C006-4D2B-BFE7-D1947F380E5A}" destId="{99FF0A43-3C63-498C-A36B-74810F4DB7E0}" srcOrd="5" destOrd="0" presId="urn:microsoft.com/office/officeart/2005/8/layout/chevron1"/>
    <dgm:cxn modelId="{6663DCFE-5189-422A-8D08-035F86A18085}" type="presParOf" srcId="{F6A0B8D8-C006-4D2B-BFE7-D1947F380E5A}" destId="{8C024821-9AD8-4A47-B9FD-4264FBAEB98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7F53E-1E63-4E39-8B31-024D411F6C82}" type="doc">
      <dgm:prSet loTypeId="urn:microsoft.com/office/officeart/2005/8/layout/chevron1" loCatId="process" qsTypeId="urn:microsoft.com/office/officeart/2005/8/quickstyle/simple1" qsCatId="simple" csTypeId="urn:microsoft.com/office/officeart/2005/8/colors/accent1_2" csCatId="accent1" phldr="1"/>
      <dgm:spPr/>
    </dgm:pt>
    <dgm:pt modelId="{AE72EC3E-4963-497C-A46A-985D6B605D62}">
      <dgm:prSet phldrT="[Text]"/>
      <dgm:spPr>
        <a:solidFill>
          <a:srgbClr val="6BB5DD"/>
        </a:solidFill>
      </dgm:spPr>
      <dgm:t>
        <a:bodyPr/>
        <a:lstStyle/>
        <a:p>
          <a:r>
            <a:rPr lang="en-US" dirty="0"/>
            <a:t>Renewing Child Coverage</a:t>
          </a:r>
        </a:p>
      </dgm:t>
    </dgm:pt>
    <dgm:pt modelId="{0EA57B6A-4E55-4DC8-BBD3-22DE9DDD1CA2}" type="parTrans" cxnId="{92F1D915-ED68-4207-8424-05DBBEBD2BF7}">
      <dgm:prSet/>
      <dgm:spPr/>
      <dgm:t>
        <a:bodyPr/>
        <a:lstStyle/>
        <a:p>
          <a:endParaRPr lang="en-US"/>
        </a:p>
      </dgm:t>
    </dgm:pt>
    <dgm:pt modelId="{3B268902-B08C-4DC7-B5F3-35228475513B}" type="sibTrans" cxnId="{92F1D915-ED68-4207-8424-05DBBEBD2BF7}">
      <dgm:prSet/>
      <dgm:spPr/>
      <dgm:t>
        <a:bodyPr/>
        <a:lstStyle/>
        <a:p>
          <a:endParaRPr lang="en-US"/>
        </a:p>
      </dgm:t>
    </dgm:pt>
    <dgm:pt modelId="{BDE2F9F2-6F95-47FB-B213-860768BAFE01}">
      <dgm:prSet phldrT="[Text]"/>
      <dgm:spPr>
        <a:solidFill>
          <a:srgbClr val="ADC084"/>
        </a:solidFill>
      </dgm:spPr>
      <dgm:t>
        <a:bodyPr/>
        <a:lstStyle/>
        <a:p>
          <a:r>
            <a:rPr lang="en-US" dirty="0"/>
            <a:t>Health Coverage Options</a:t>
          </a:r>
        </a:p>
      </dgm:t>
    </dgm:pt>
    <dgm:pt modelId="{1517B1AB-93AC-481A-A2F5-52DC2BC02BF8}" type="parTrans" cxnId="{9CA5A50B-6A32-41BD-8556-812B083E0465}">
      <dgm:prSet/>
      <dgm:spPr/>
      <dgm:t>
        <a:bodyPr/>
        <a:lstStyle/>
        <a:p>
          <a:endParaRPr lang="en-US"/>
        </a:p>
      </dgm:t>
    </dgm:pt>
    <dgm:pt modelId="{9CAC517F-A5A7-4101-A924-B072BF19EB5C}" type="sibTrans" cxnId="{9CA5A50B-6A32-41BD-8556-812B083E0465}">
      <dgm:prSet/>
      <dgm:spPr/>
      <dgm:t>
        <a:bodyPr/>
        <a:lstStyle/>
        <a:p>
          <a:endParaRPr lang="en-US"/>
        </a:p>
      </dgm:t>
    </dgm:pt>
    <dgm:pt modelId="{3EA0A156-8CF5-48D0-B496-7DAA461BFC30}">
      <dgm:prSet phldrT="[Text]"/>
      <dgm:spPr>
        <a:solidFill>
          <a:srgbClr val="6BB5DD"/>
        </a:solidFill>
      </dgm:spPr>
      <dgm:t>
        <a:bodyPr/>
        <a:lstStyle/>
        <a:p>
          <a:r>
            <a:rPr lang="en-US" dirty="0">
              <a:solidFill>
                <a:schemeClr val="bg1"/>
              </a:solidFill>
            </a:rPr>
            <a:t>Get help from kynectors</a:t>
          </a:r>
        </a:p>
      </dgm:t>
    </dgm:pt>
    <dgm:pt modelId="{F9CE0DAB-3E7B-458C-B93D-078C84651A69}" type="parTrans" cxnId="{5950014B-C995-4042-A0B5-4AE69A109537}">
      <dgm:prSet/>
      <dgm:spPr/>
      <dgm:t>
        <a:bodyPr/>
        <a:lstStyle/>
        <a:p>
          <a:endParaRPr lang="en-US"/>
        </a:p>
      </dgm:t>
    </dgm:pt>
    <dgm:pt modelId="{A042D3F4-80A5-4A05-8296-75196B5F6843}" type="sibTrans" cxnId="{5950014B-C995-4042-A0B5-4AE69A109537}">
      <dgm:prSet/>
      <dgm:spPr/>
      <dgm:t>
        <a:bodyPr/>
        <a:lstStyle/>
        <a:p>
          <a:endParaRPr lang="en-US"/>
        </a:p>
      </dgm:t>
    </dgm:pt>
    <dgm:pt modelId="{822277E9-B50F-4BC8-A5C9-854E83E52925}">
      <dgm:prSet phldrT="[Text]"/>
      <dgm:spPr>
        <a:solidFill>
          <a:srgbClr val="ADC084"/>
        </a:solidFill>
      </dgm:spPr>
      <dgm:t>
        <a:bodyPr/>
        <a:lstStyle/>
        <a:p>
          <a:r>
            <a:rPr lang="en-US" dirty="0"/>
            <a:t>Use kynect </a:t>
          </a:r>
        </a:p>
      </dgm:t>
    </dgm:pt>
    <dgm:pt modelId="{AC770974-CC26-467C-A4CD-054C488F7316}" type="parTrans" cxnId="{A2A25240-A630-4AA0-AC6F-CFD105B5586F}">
      <dgm:prSet/>
      <dgm:spPr/>
      <dgm:t>
        <a:bodyPr/>
        <a:lstStyle/>
        <a:p>
          <a:endParaRPr lang="en-US"/>
        </a:p>
      </dgm:t>
    </dgm:pt>
    <dgm:pt modelId="{0D35F8D9-7AC7-4CDC-809E-F22D6151BF5D}" type="sibTrans" cxnId="{A2A25240-A630-4AA0-AC6F-CFD105B5586F}">
      <dgm:prSet/>
      <dgm:spPr/>
      <dgm:t>
        <a:bodyPr/>
        <a:lstStyle/>
        <a:p>
          <a:endParaRPr lang="en-US"/>
        </a:p>
      </dgm:t>
    </dgm:pt>
    <dgm:pt modelId="{F6A0B8D8-C006-4D2B-BFE7-D1947F380E5A}" type="pres">
      <dgm:prSet presAssocID="{7DA7F53E-1E63-4E39-8B31-024D411F6C82}" presName="Name0" presStyleCnt="0">
        <dgm:presLayoutVars>
          <dgm:dir/>
          <dgm:animLvl val="lvl"/>
          <dgm:resizeHandles val="exact"/>
        </dgm:presLayoutVars>
      </dgm:prSet>
      <dgm:spPr/>
    </dgm:pt>
    <dgm:pt modelId="{F15273A5-C234-4467-9732-F338A284E6B2}" type="pres">
      <dgm:prSet presAssocID="{AE72EC3E-4963-497C-A46A-985D6B605D62}" presName="parTxOnly" presStyleLbl="node1" presStyleIdx="0" presStyleCnt="4" custScaleY="65853">
        <dgm:presLayoutVars>
          <dgm:chMax val="0"/>
          <dgm:chPref val="0"/>
          <dgm:bulletEnabled val="1"/>
        </dgm:presLayoutVars>
      </dgm:prSet>
      <dgm:spPr/>
    </dgm:pt>
    <dgm:pt modelId="{A45FF186-FC59-4F07-8A5A-45830668640F}" type="pres">
      <dgm:prSet presAssocID="{3B268902-B08C-4DC7-B5F3-35228475513B}" presName="parTxOnlySpace" presStyleCnt="0"/>
      <dgm:spPr/>
    </dgm:pt>
    <dgm:pt modelId="{66681976-4D79-4359-9D54-A39FFC95F9B1}" type="pres">
      <dgm:prSet presAssocID="{BDE2F9F2-6F95-47FB-B213-860768BAFE01}" presName="parTxOnly" presStyleLbl="node1" presStyleIdx="1" presStyleCnt="4" custScaleY="65853">
        <dgm:presLayoutVars>
          <dgm:chMax val="0"/>
          <dgm:chPref val="0"/>
          <dgm:bulletEnabled val="1"/>
        </dgm:presLayoutVars>
      </dgm:prSet>
      <dgm:spPr/>
    </dgm:pt>
    <dgm:pt modelId="{8F8BBD37-F9D5-4E4D-929E-9832D42CF18F}" type="pres">
      <dgm:prSet presAssocID="{9CAC517F-A5A7-4101-A924-B072BF19EB5C}" presName="parTxOnlySpace" presStyleCnt="0"/>
      <dgm:spPr/>
    </dgm:pt>
    <dgm:pt modelId="{3044C1C3-6463-490F-9CBD-88C711787FB9}" type="pres">
      <dgm:prSet presAssocID="{3EA0A156-8CF5-48D0-B496-7DAA461BFC30}" presName="parTxOnly" presStyleLbl="node1" presStyleIdx="2" presStyleCnt="4" custScaleY="65853">
        <dgm:presLayoutVars>
          <dgm:chMax val="0"/>
          <dgm:chPref val="0"/>
          <dgm:bulletEnabled val="1"/>
        </dgm:presLayoutVars>
      </dgm:prSet>
      <dgm:spPr/>
    </dgm:pt>
    <dgm:pt modelId="{99FF0A43-3C63-498C-A36B-74810F4DB7E0}" type="pres">
      <dgm:prSet presAssocID="{A042D3F4-80A5-4A05-8296-75196B5F6843}" presName="parTxOnlySpace" presStyleCnt="0"/>
      <dgm:spPr/>
    </dgm:pt>
    <dgm:pt modelId="{8C024821-9AD8-4A47-B9FD-4264FBAEB981}" type="pres">
      <dgm:prSet presAssocID="{822277E9-B50F-4BC8-A5C9-854E83E52925}" presName="parTxOnly" presStyleLbl="node1" presStyleIdx="3" presStyleCnt="4" custScaleY="62469">
        <dgm:presLayoutVars>
          <dgm:chMax val="0"/>
          <dgm:chPref val="0"/>
          <dgm:bulletEnabled val="1"/>
        </dgm:presLayoutVars>
      </dgm:prSet>
      <dgm:spPr/>
    </dgm:pt>
  </dgm:ptLst>
  <dgm:cxnLst>
    <dgm:cxn modelId="{9CA5A50B-6A32-41BD-8556-812B083E0465}" srcId="{7DA7F53E-1E63-4E39-8B31-024D411F6C82}" destId="{BDE2F9F2-6F95-47FB-B213-860768BAFE01}" srcOrd="1" destOrd="0" parTransId="{1517B1AB-93AC-481A-A2F5-52DC2BC02BF8}" sibTransId="{9CAC517F-A5A7-4101-A924-B072BF19EB5C}"/>
    <dgm:cxn modelId="{1988480E-FE1F-4E10-92FC-6DD90C100011}" type="presOf" srcId="{AE72EC3E-4963-497C-A46A-985D6B605D62}" destId="{F15273A5-C234-4467-9732-F338A284E6B2}" srcOrd="0" destOrd="0" presId="urn:microsoft.com/office/officeart/2005/8/layout/chevron1"/>
    <dgm:cxn modelId="{92F1D915-ED68-4207-8424-05DBBEBD2BF7}" srcId="{7DA7F53E-1E63-4E39-8B31-024D411F6C82}" destId="{AE72EC3E-4963-497C-A46A-985D6B605D62}" srcOrd="0" destOrd="0" parTransId="{0EA57B6A-4E55-4DC8-BBD3-22DE9DDD1CA2}" sibTransId="{3B268902-B08C-4DC7-B5F3-35228475513B}"/>
    <dgm:cxn modelId="{A2A25240-A630-4AA0-AC6F-CFD105B5586F}" srcId="{7DA7F53E-1E63-4E39-8B31-024D411F6C82}" destId="{822277E9-B50F-4BC8-A5C9-854E83E52925}" srcOrd="3" destOrd="0" parTransId="{AC770974-CC26-467C-A4CD-054C488F7316}" sibTransId="{0D35F8D9-7AC7-4CDC-809E-F22D6151BF5D}"/>
    <dgm:cxn modelId="{5950014B-C995-4042-A0B5-4AE69A109537}" srcId="{7DA7F53E-1E63-4E39-8B31-024D411F6C82}" destId="{3EA0A156-8CF5-48D0-B496-7DAA461BFC30}" srcOrd="2" destOrd="0" parTransId="{F9CE0DAB-3E7B-458C-B93D-078C84651A69}" sibTransId="{A042D3F4-80A5-4A05-8296-75196B5F6843}"/>
    <dgm:cxn modelId="{0A79D56E-8EAE-4950-9A2A-6F56D008C865}" type="presOf" srcId="{BDE2F9F2-6F95-47FB-B213-860768BAFE01}" destId="{66681976-4D79-4359-9D54-A39FFC95F9B1}" srcOrd="0" destOrd="0" presId="urn:microsoft.com/office/officeart/2005/8/layout/chevron1"/>
    <dgm:cxn modelId="{AB396B7B-0A32-4A18-907D-6BAFC1E11BC9}" type="presOf" srcId="{7DA7F53E-1E63-4E39-8B31-024D411F6C82}" destId="{F6A0B8D8-C006-4D2B-BFE7-D1947F380E5A}" srcOrd="0" destOrd="0" presId="urn:microsoft.com/office/officeart/2005/8/layout/chevron1"/>
    <dgm:cxn modelId="{3683799C-2FF0-43BC-ABC5-167E656125D2}" type="presOf" srcId="{822277E9-B50F-4BC8-A5C9-854E83E52925}" destId="{8C024821-9AD8-4A47-B9FD-4264FBAEB981}" srcOrd="0" destOrd="0" presId="urn:microsoft.com/office/officeart/2005/8/layout/chevron1"/>
    <dgm:cxn modelId="{E42F419F-A4A9-4B3E-90BE-53B9E6FA7970}" type="presOf" srcId="{3EA0A156-8CF5-48D0-B496-7DAA461BFC30}" destId="{3044C1C3-6463-490F-9CBD-88C711787FB9}" srcOrd="0" destOrd="0" presId="urn:microsoft.com/office/officeart/2005/8/layout/chevron1"/>
    <dgm:cxn modelId="{FC2446F6-6E1D-4FFF-9CA8-93434E995831}" type="presParOf" srcId="{F6A0B8D8-C006-4D2B-BFE7-D1947F380E5A}" destId="{F15273A5-C234-4467-9732-F338A284E6B2}" srcOrd="0" destOrd="0" presId="urn:microsoft.com/office/officeart/2005/8/layout/chevron1"/>
    <dgm:cxn modelId="{93D39732-F2BF-4C9F-A8A2-B1763BD89113}" type="presParOf" srcId="{F6A0B8D8-C006-4D2B-BFE7-D1947F380E5A}" destId="{A45FF186-FC59-4F07-8A5A-45830668640F}" srcOrd="1" destOrd="0" presId="urn:microsoft.com/office/officeart/2005/8/layout/chevron1"/>
    <dgm:cxn modelId="{597A5C11-6784-49EE-8379-083C77F5D0A6}" type="presParOf" srcId="{F6A0B8D8-C006-4D2B-BFE7-D1947F380E5A}" destId="{66681976-4D79-4359-9D54-A39FFC95F9B1}" srcOrd="2" destOrd="0" presId="urn:microsoft.com/office/officeart/2005/8/layout/chevron1"/>
    <dgm:cxn modelId="{57F4444F-BFD2-4604-ADAC-895AA7D81E1E}" type="presParOf" srcId="{F6A0B8D8-C006-4D2B-BFE7-D1947F380E5A}" destId="{8F8BBD37-F9D5-4E4D-929E-9832D42CF18F}" srcOrd="3" destOrd="0" presId="urn:microsoft.com/office/officeart/2005/8/layout/chevron1"/>
    <dgm:cxn modelId="{781DBD46-3869-4C1B-9AC9-A22F129DAAD9}" type="presParOf" srcId="{F6A0B8D8-C006-4D2B-BFE7-D1947F380E5A}" destId="{3044C1C3-6463-490F-9CBD-88C711787FB9}" srcOrd="4" destOrd="0" presId="urn:microsoft.com/office/officeart/2005/8/layout/chevron1"/>
    <dgm:cxn modelId="{EC3EE41F-CA4E-450A-94AB-09F91075EAF6}" type="presParOf" srcId="{F6A0B8D8-C006-4D2B-BFE7-D1947F380E5A}" destId="{99FF0A43-3C63-498C-A36B-74810F4DB7E0}" srcOrd="5" destOrd="0" presId="urn:microsoft.com/office/officeart/2005/8/layout/chevron1"/>
    <dgm:cxn modelId="{6663DCFE-5189-422A-8D08-035F86A18085}" type="presParOf" srcId="{F6A0B8D8-C006-4D2B-BFE7-D1947F380E5A}" destId="{8C024821-9AD8-4A47-B9FD-4264FBAEB98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BC2EF-68F9-438E-9F69-E9B0F4167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371D8C-BABF-4809-A0F5-DC08489D23AB}">
      <dgm:prSet phldrT="[Text]" phldr="1"/>
      <dgm:spPr/>
      <dgm:t>
        <a:bodyPr/>
        <a:lstStyle/>
        <a:p>
          <a:endParaRPr lang="en-US" dirty="0"/>
        </a:p>
      </dgm:t>
    </dgm:pt>
    <dgm:pt modelId="{C9D21587-4EE6-4312-A908-68979788F6E2}" type="parTrans" cxnId="{5E46FFE1-37C4-4E45-853A-1A0CE9A15773}">
      <dgm:prSet/>
      <dgm:spPr/>
      <dgm:t>
        <a:bodyPr/>
        <a:lstStyle/>
        <a:p>
          <a:endParaRPr lang="en-US"/>
        </a:p>
      </dgm:t>
    </dgm:pt>
    <dgm:pt modelId="{2FD3F78F-AD19-4E85-BBFF-0B9697AAF40E}" type="sibTrans" cxnId="{5E46FFE1-37C4-4E45-853A-1A0CE9A15773}">
      <dgm:prSet/>
      <dgm:spPr/>
      <dgm:t>
        <a:bodyPr/>
        <a:lstStyle/>
        <a:p>
          <a:endParaRPr lang="en-US"/>
        </a:p>
      </dgm:t>
    </dgm:pt>
    <dgm:pt modelId="{0800F436-35D1-4720-9E91-0E31361101B8}">
      <dgm:prSet phldrT="[Text]"/>
      <dgm:spPr/>
      <dgm:t>
        <a:bodyPr/>
        <a:lstStyle/>
        <a:p>
          <a:r>
            <a:rPr lang="en-US" dirty="0"/>
            <a:t>Monthly Forum Session Information</a:t>
          </a:r>
        </a:p>
      </dgm:t>
    </dgm:pt>
    <dgm:pt modelId="{5077BB54-A01A-4EE2-8035-F390EA60D03E}" type="parTrans" cxnId="{5941EBE6-4F53-4189-9040-E6BE626327A9}">
      <dgm:prSet/>
      <dgm:spPr/>
      <dgm:t>
        <a:bodyPr/>
        <a:lstStyle/>
        <a:p>
          <a:endParaRPr lang="en-US"/>
        </a:p>
      </dgm:t>
    </dgm:pt>
    <dgm:pt modelId="{413F274A-C943-4DCD-946B-C8EDE1EFA0B1}" type="sibTrans" cxnId="{5941EBE6-4F53-4189-9040-E6BE626327A9}">
      <dgm:prSet/>
      <dgm:spPr/>
      <dgm:t>
        <a:bodyPr/>
        <a:lstStyle/>
        <a:p>
          <a:endParaRPr lang="en-US"/>
        </a:p>
      </dgm:t>
    </dgm:pt>
    <dgm:pt modelId="{ED0503B2-A282-4708-A356-0349C569E8C4}">
      <dgm:prSet phldrT="[Text]"/>
      <dgm:spPr/>
      <dgm:t>
        <a:bodyPr/>
        <a:lstStyle/>
        <a:p>
          <a:r>
            <a:rPr lang="en-US" dirty="0"/>
            <a:t>KY Reports</a:t>
          </a:r>
        </a:p>
      </dgm:t>
    </dgm:pt>
    <dgm:pt modelId="{2494851D-83CF-4380-B18C-5447C0634AA5}" type="parTrans" cxnId="{527012F1-CE3F-4389-90C0-82959A32DEB4}">
      <dgm:prSet/>
      <dgm:spPr/>
      <dgm:t>
        <a:bodyPr/>
        <a:lstStyle/>
        <a:p>
          <a:endParaRPr lang="en-US"/>
        </a:p>
      </dgm:t>
    </dgm:pt>
    <dgm:pt modelId="{8DCF98B0-4D16-4926-A161-BDDED7DB7ABE}" type="sibTrans" cxnId="{527012F1-CE3F-4389-90C0-82959A32DEB4}">
      <dgm:prSet/>
      <dgm:spPr/>
      <dgm:t>
        <a:bodyPr/>
        <a:lstStyle/>
        <a:p>
          <a:endParaRPr lang="en-US"/>
        </a:p>
      </dgm:t>
    </dgm:pt>
    <dgm:pt modelId="{4199E4FB-7083-49CD-BEA6-21C29673D725}">
      <dgm:prSet phldrT="[Text]"/>
      <dgm:spPr/>
      <dgm:t>
        <a:bodyPr/>
        <a:lstStyle/>
        <a:p>
          <a:r>
            <a:rPr lang="en-US" dirty="0"/>
            <a:t>FAQs</a:t>
          </a:r>
        </a:p>
      </dgm:t>
    </dgm:pt>
    <dgm:pt modelId="{29A83232-2F7C-4FDB-9EC1-00DC5002368B}" type="parTrans" cxnId="{DE94A855-E701-4E6F-A3B4-E7EDA7C7441E}">
      <dgm:prSet/>
      <dgm:spPr/>
      <dgm:t>
        <a:bodyPr/>
        <a:lstStyle/>
        <a:p>
          <a:endParaRPr lang="en-US"/>
        </a:p>
      </dgm:t>
    </dgm:pt>
    <dgm:pt modelId="{03057684-19C0-4A2A-A97F-6BC4A325DFFA}" type="sibTrans" cxnId="{DE94A855-E701-4E6F-A3B4-E7EDA7C7441E}">
      <dgm:prSet/>
      <dgm:spPr/>
      <dgm:t>
        <a:bodyPr/>
        <a:lstStyle/>
        <a:p>
          <a:endParaRPr lang="en-US"/>
        </a:p>
      </dgm:t>
    </dgm:pt>
    <dgm:pt modelId="{60B80BC5-B4EB-40DB-BAC9-E4C26DD191A5}">
      <dgm:prSet phldrT="[Text]"/>
      <dgm:spPr/>
      <dgm:t>
        <a:bodyPr/>
        <a:lstStyle/>
        <a:p>
          <a:r>
            <a:rPr lang="en-US" dirty="0"/>
            <a:t>Medicaid Member Information</a:t>
          </a:r>
        </a:p>
      </dgm:t>
    </dgm:pt>
    <dgm:pt modelId="{F4F54B4D-F8B3-48CE-8B94-DAB1DCAAF80E}" type="parTrans" cxnId="{99967BD4-77A5-4E3F-A8BE-DED6ACF26503}">
      <dgm:prSet/>
      <dgm:spPr/>
      <dgm:t>
        <a:bodyPr/>
        <a:lstStyle/>
        <a:p>
          <a:endParaRPr lang="en-US"/>
        </a:p>
      </dgm:t>
    </dgm:pt>
    <dgm:pt modelId="{41A706E3-B557-4E46-AF96-977938134192}" type="sibTrans" cxnId="{99967BD4-77A5-4E3F-A8BE-DED6ACF26503}">
      <dgm:prSet/>
      <dgm:spPr/>
      <dgm:t>
        <a:bodyPr/>
        <a:lstStyle/>
        <a:p>
          <a:endParaRPr lang="en-US"/>
        </a:p>
      </dgm:t>
    </dgm:pt>
    <dgm:pt modelId="{F44A09E1-01BD-41B1-BF38-27541FEF55F7}">
      <dgm:prSet phldrT="[Text]"/>
      <dgm:spPr/>
      <dgm:t>
        <a:bodyPr/>
        <a:lstStyle/>
        <a:p>
          <a:r>
            <a:rPr lang="en-US" dirty="0"/>
            <a:t>Medicaid Provider Information</a:t>
          </a:r>
        </a:p>
      </dgm:t>
    </dgm:pt>
    <dgm:pt modelId="{E8C2FFFE-FF73-4C3B-B0E8-55A0C207FF91}" type="parTrans" cxnId="{28C2395C-4DBF-4707-9B1F-E34787991F2F}">
      <dgm:prSet/>
      <dgm:spPr/>
      <dgm:t>
        <a:bodyPr/>
        <a:lstStyle/>
        <a:p>
          <a:endParaRPr lang="en-US"/>
        </a:p>
      </dgm:t>
    </dgm:pt>
    <dgm:pt modelId="{C286B00A-69B7-486B-A8E7-6E2CC412E4C2}" type="sibTrans" cxnId="{28C2395C-4DBF-4707-9B1F-E34787991F2F}">
      <dgm:prSet/>
      <dgm:spPr/>
      <dgm:t>
        <a:bodyPr/>
        <a:lstStyle/>
        <a:p>
          <a:endParaRPr lang="en-US"/>
        </a:p>
      </dgm:t>
    </dgm:pt>
    <dgm:pt modelId="{035C3E05-AD9D-4640-8EE9-23C8164543B8}">
      <dgm:prSet phldrT="[Text]"/>
      <dgm:spPr/>
      <dgm:t>
        <a:bodyPr/>
        <a:lstStyle/>
        <a:p>
          <a:r>
            <a:rPr lang="en-US" dirty="0"/>
            <a:t>Communication Materials</a:t>
          </a:r>
        </a:p>
      </dgm:t>
    </dgm:pt>
    <dgm:pt modelId="{97830B58-F6EA-4409-8BA6-15039574AB3F}" type="parTrans" cxnId="{4BB86185-FE4C-484D-84DB-346B6B698795}">
      <dgm:prSet/>
      <dgm:spPr/>
      <dgm:t>
        <a:bodyPr/>
        <a:lstStyle/>
        <a:p>
          <a:endParaRPr lang="en-US"/>
        </a:p>
      </dgm:t>
    </dgm:pt>
    <dgm:pt modelId="{5B4154C7-8FCC-4751-AD1D-A73999AAA70D}" type="sibTrans" cxnId="{4BB86185-FE4C-484D-84DB-346B6B698795}">
      <dgm:prSet/>
      <dgm:spPr/>
      <dgm:t>
        <a:bodyPr/>
        <a:lstStyle/>
        <a:p>
          <a:endParaRPr lang="en-US"/>
        </a:p>
      </dgm:t>
    </dgm:pt>
    <dgm:pt modelId="{0D4F8EFC-3D5C-4757-8494-C08132466F91}" type="pres">
      <dgm:prSet presAssocID="{9F3BC2EF-68F9-438E-9F69-E9B0F4167769}" presName="vert0" presStyleCnt="0">
        <dgm:presLayoutVars>
          <dgm:dir/>
          <dgm:animOne val="branch"/>
          <dgm:animLvl val="lvl"/>
        </dgm:presLayoutVars>
      </dgm:prSet>
      <dgm:spPr/>
    </dgm:pt>
    <dgm:pt modelId="{0FEAD3BA-A5A3-4A06-9BA1-C35EB2FCBBD3}" type="pres">
      <dgm:prSet presAssocID="{D1371D8C-BABF-4809-A0F5-DC08489D23AB}" presName="thickLine" presStyleLbl="alignNode1" presStyleIdx="0" presStyleCnt="1"/>
      <dgm:spPr/>
    </dgm:pt>
    <dgm:pt modelId="{AF140F74-2BBF-4DFA-80A7-D6B0FD69D3B6}" type="pres">
      <dgm:prSet presAssocID="{D1371D8C-BABF-4809-A0F5-DC08489D23AB}" presName="horz1" presStyleCnt="0"/>
      <dgm:spPr/>
    </dgm:pt>
    <dgm:pt modelId="{EB328CF7-1FCB-41E6-9401-9DE82C06D9B4}" type="pres">
      <dgm:prSet presAssocID="{D1371D8C-BABF-4809-A0F5-DC08489D23AB}" presName="tx1" presStyleLbl="revTx" presStyleIdx="0" presStyleCnt="7"/>
      <dgm:spPr/>
    </dgm:pt>
    <dgm:pt modelId="{9822A43A-AECE-4C4C-A38B-8708A2FE8953}" type="pres">
      <dgm:prSet presAssocID="{D1371D8C-BABF-4809-A0F5-DC08489D23AB}" presName="vert1" presStyleCnt="0"/>
      <dgm:spPr/>
    </dgm:pt>
    <dgm:pt modelId="{0978F218-7EAF-40C1-9D13-64C959339D65}" type="pres">
      <dgm:prSet presAssocID="{0800F436-35D1-4720-9E91-0E31361101B8}" presName="vertSpace2a" presStyleCnt="0"/>
      <dgm:spPr/>
    </dgm:pt>
    <dgm:pt modelId="{53B69EE1-4B4A-4DB2-AB66-205921956030}" type="pres">
      <dgm:prSet presAssocID="{0800F436-35D1-4720-9E91-0E31361101B8}" presName="horz2" presStyleCnt="0"/>
      <dgm:spPr/>
    </dgm:pt>
    <dgm:pt modelId="{BBD28EA5-6F43-4C66-B0AB-A3173FF92B88}" type="pres">
      <dgm:prSet presAssocID="{0800F436-35D1-4720-9E91-0E31361101B8}" presName="horzSpace2" presStyleCnt="0"/>
      <dgm:spPr/>
    </dgm:pt>
    <dgm:pt modelId="{A4D44D32-F681-44AA-BD8E-F9F63188FBB1}" type="pres">
      <dgm:prSet presAssocID="{0800F436-35D1-4720-9E91-0E31361101B8}" presName="tx2" presStyleLbl="revTx" presStyleIdx="1" presStyleCnt="7"/>
      <dgm:spPr/>
    </dgm:pt>
    <dgm:pt modelId="{B0FB9743-890E-4123-952A-C55DF827F64F}" type="pres">
      <dgm:prSet presAssocID="{0800F436-35D1-4720-9E91-0E31361101B8}" presName="vert2" presStyleCnt="0"/>
      <dgm:spPr/>
    </dgm:pt>
    <dgm:pt modelId="{9370C994-7301-42A6-9C2F-CF3F21EFEFC1}" type="pres">
      <dgm:prSet presAssocID="{0800F436-35D1-4720-9E91-0E31361101B8}" presName="thinLine2b" presStyleLbl="callout" presStyleIdx="0" presStyleCnt="6"/>
      <dgm:spPr/>
    </dgm:pt>
    <dgm:pt modelId="{67B50571-5172-426D-A273-96B4621FED44}" type="pres">
      <dgm:prSet presAssocID="{0800F436-35D1-4720-9E91-0E31361101B8}" presName="vertSpace2b" presStyleCnt="0"/>
      <dgm:spPr/>
    </dgm:pt>
    <dgm:pt modelId="{D6BA17A4-58F4-4F34-969B-23C09B457564}" type="pres">
      <dgm:prSet presAssocID="{ED0503B2-A282-4708-A356-0349C569E8C4}" presName="horz2" presStyleCnt="0"/>
      <dgm:spPr/>
    </dgm:pt>
    <dgm:pt modelId="{571235CA-084F-48A7-8467-F8EC5B4D9EB8}" type="pres">
      <dgm:prSet presAssocID="{ED0503B2-A282-4708-A356-0349C569E8C4}" presName="horzSpace2" presStyleCnt="0"/>
      <dgm:spPr/>
    </dgm:pt>
    <dgm:pt modelId="{585E01D2-77A5-4B4E-9859-AAAD30F5EA14}" type="pres">
      <dgm:prSet presAssocID="{ED0503B2-A282-4708-A356-0349C569E8C4}" presName="tx2" presStyleLbl="revTx" presStyleIdx="2" presStyleCnt="7"/>
      <dgm:spPr/>
    </dgm:pt>
    <dgm:pt modelId="{6DDD7500-BB8F-414C-8B98-D03AE2D4CA15}" type="pres">
      <dgm:prSet presAssocID="{ED0503B2-A282-4708-A356-0349C569E8C4}" presName="vert2" presStyleCnt="0"/>
      <dgm:spPr/>
    </dgm:pt>
    <dgm:pt modelId="{47022EA3-8821-4F36-9DD5-CC81BEE235CC}" type="pres">
      <dgm:prSet presAssocID="{ED0503B2-A282-4708-A356-0349C569E8C4}" presName="thinLine2b" presStyleLbl="callout" presStyleIdx="1" presStyleCnt="6"/>
      <dgm:spPr/>
    </dgm:pt>
    <dgm:pt modelId="{79F00F68-E15C-4D64-8065-C2E56EA2C4E5}" type="pres">
      <dgm:prSet presAssocID="{ED0503B2-A282-4708-A356-0349C569E8C4}" presName="vertSpace2b" presStyleCnt="0"/>
      <dgm:spPr/>
    </dgm:pt>
    <dgm:pt modelId="{BC7B3132-898F-4B23-A79B-1FAA9FC1F313}" type="pres">
      <dgm:prSet presAssocID="{4199E4FB-7083-49CD-BEA6-21C29673D725}" presName="horz2" presStyleCnt="0"/>
      <dgm:spPr/>
    </dgm:pt>
    <dgm:pt modelId="{91E8D815-53E6-41B9-96A4-40662DF4E676}" type="pres">
      <dgm:prSet presAssocID="{4199E4FB-7083-49CD-BEA6-21C29673D725}" presName="horzSpace2" presStyleCnt="0"/>
      <dgm:spPr/>
    </dgm:pt>
    <dgm:pt modelId="{F172B54E-6186-4822-BBF6-CC18F3AEC219}" type="pres">
      <dgm:prSet presAssocID="{4199E4FB-7083-49CD-BEA6-21C29673D725}" presName="tx2" presStyleLbl="revTx" presStyleIdx="3" presStyleCnt="7"/>
      <dgm:spPr/>
    </dgm:pt>
    <dgm:pt modelId="{422F44E1-B0A6-4A89-B161-90E9BC4ED4DD}" type="pres">
      <dgm:prSet presAssocID="{4199E4FB-7083-49CD-BEA6-21C29673D725}" presName="vert2" presStyleCnt="0"/>
      <dgm:spPr/>
    </dgm:pt>
    <dgm:pt modelId="{A0915330-1165-49B8-A217-54D37058D194}" type="pres">
      <dgm:prSet presAssocID="{4199E4FB-7083-49CD-BEA6-21C29673D725}" presName="thinLine2b" presStyleLbl="callout" presStyleIdx="2" presStyleCnt="6"/>
      <dgm:spPr/>
    </dgm:pt>
    <dgm:pt modelId="{BF8F496A-19ED-4BC0-A05A-CDDDDAB3EA29}" type="pres">
      <dgm:prSet presAssocID="{4199E4FB-7083-49CD-BEA6-21C29673D725}" presName="vertSpace2b" presStyleCnt="0"/>
      <dgm:spPr/>
    </dgm:pt>
    <dgm:pt modelId="{A25A832A-9AE3-4A1A-B7BA-F22BB658516E}" type="pres">
      <dgm:prSet presAssocID="{60B80BC5-B4EB-40DB-BAC9-E4C26DD191A5}" presName="horz2" presStyleCnt="0"/>
      <dgm:spPr/>
    </dgm:pt>
    <dgm:pt modelId="{D6D50007-1EA1-4857-8AB6-CFD86D06DE8F}" type="pres">
      <dgm:prSet presAssocID="{60B80BC5-B4EB-40DB-BAC9-E4C26DD191A5}" presName="horzSpace2" presStyleCnt="0"/>
      <dgm:spPr/>
    </dgm:pt>
    <dgm:pt modelId="{5C865F0B-FBF0-43A9-9B57-F7F1A13A0C73}" type="pres">
      <dgm:prSet presAssocID="{60B80BC5-B4EB-40DB-BAC9-E4C26DD191A5}" presName="tx2" presStyleLbl="revTx" presStyleIdx="4" presStyleCnt="7"/>
      <dgm:spPr/>
    </dgm:pt>
    <dgm:pt modelId="{47072A60-3E9E-4E33-8C88-994F6A3CEBAA}" type="pres">
      <dgm:prSet presAssocID="{60B80BC5-B4EB-40DB-BAC9-E4C26DD191A5}" presName="vert2" presStyleCnt="0"/>
      <dgm:spPr/>
    </dgm:pt>
    <dgm:pt modelId="{71BB0A30-6F66-493F-8D28-B22A8F4F356C}" type="pres">
      <dgm:prSet presAssocID="{60B80BC5-B4EB-40DB-BAC9-E4C26DD191A5}" presName="thinLine2b" presStyleLbl="callout" presStyleIdx="3" presStyleCnt="6"/>
      <dgm:spPr/>
    </dgm:pt>
    <dgm:pt modelId="{0F984309-65B4-45B6-BD00-C064038D1498}" type="pres">
      <dgm:prSet presAssocID="{60B80BC5-B4EB-40DB-BAC9-E4C26DD191A5}" presName="vertSpace2b" presStyleCnt="0"/>
      <dgm:spPr/>
    </dgm:pt>
    <dgm:pt modelId="{475384B5-5AC0-4858-B885-077E2A3B1F67}" type="pres">
      <dgm:prSet presAssocID="{F44A09E1-01BD-41B1-BF38-27541FEF55F7}" presName="horz2" presStyleCnt="0"/>
      <dgm:spPr/>
    </dgm:pt>
    <dgm:pt modelId="{41CCD806-06A7-4D9C-9B29-778179CB5932}" type="pres">
      <dgm:prSet presAssocID="{F44A09E1-01BD-41B1-BF38-27541FEF55F7}" presName="horzSpace2" presStyleCnt="0"/>
      <dgm:spPr/>
    </dgm:pt>
    <dgm:pt modelId="{FAB6C1DD-FD80-4528-B142-01AE2F30D425}" type="pres">
      <dgm:prSet presAssocID="{F44A09E1-01BD-41B1-BF38-27541FEF55F7}" presName="tx2" presStyleLbl="revTx" presStyleIdx="5" presStyleCnt="7"/>
      <dgm:spPr/>
    </dgm:pt>
    <dgm:pt modelId="{48F1A1F2-4891-4D90-A6FA-9B39A6A0ABD8}" type="pres">
      <dgm:prSet presAssocID="{F44A09E1-01BD-41B1-BF38-27541FEF55F7}" presName="vert2" presStyleCnt="0"/>
      <dgm:spPr/>
    </dgm:pt>
    <dgm:pt modelId="{0B6C4842-6C90-4BA5-B1EE-288BBE7687F6}" type="pres">
      <dgm:prSet presAssocID="{F44A09E1-01BD-41B1-BF38-27541FEF55F7}" presName="thinLine2b" presStyleLbl="callout" presStyleIdx="4" presStyleCnt="6"/>
      <dgm:spPr/>
    </dgm:pt>
    <dgm:pt modelId="{4E381708-D589-49BD-AA8F-145EECFB6307}" type="pres">
      <dgm:prSet presAssocID="{F44A09E1-01BD-41B1-BF38-27541FEF55F7}" presName="vertSpace2b" presStyleCnt="0"/>
      <dgm:spPr/>
    </dgm:pt>
    <dgm:pt modelId="{6109953C-1F3E-4ED1-8BAD-934ADE7B9CE2}" type="pres">
      <dgm:prSet presAssocID="{035C3E05-AD9D-4640-8EE9-23C8164543B8}" presName="horz2" presStyleCnt="0"/>
      <dgm:spPr/>
    </dgm:pt>
    <dgm:pt modelId="{A7ED321E-9532-4515-B52E-96E5E4258523}" type="pres">
      <dgm:prSet presAssocID="{035C3E05-AD9D-4640-8EE9-23C8164543B8}" presName="horzSpace2" presStyleCnt="0"/>
      <dgm:spPr/>
    </dgm:pt>
    <dgm:pt modelId="{C2546794-590F-4292-825A-97ECFE30221C}" type="pres">
      <dgm:prSet presAssocID="{035C3E05-AD9D-4640-8EE9-23C8164543B8}" presName="tx2" presStyleLbl="revTx" presStyleIdx="6" presStyleCnt="7"/>
      <dgm:spPr/>
    </dgm:pt>
    <dgm:pt modelId="{C7827B81-7263-45A7-A7E8-BD5C10E8C87E}" type="pres">
      <dgm:prSet presAssocID="{035C3E05-AD9D-4640-8EE9-23C8164543B8}" presName="vert2" presStyleCnt="0"/>
      <dgm:spPr/>
    </dgm:pt>
    <dgm:pt modelId="{D2ECE645-D3B3-4B5B-8582-02DE313FC142}" type="pres">
      <dgm:prSet presAssocID="{035C3E05-AD9D-4640-8EE9-23C8164543B8}" presName="thinLine2b" presStyleLbl="callout" presStyleIdx="5" presStyleCnt="6"/>
      <dgm:spPr/>
    </dgm:pt>
    <dgm:pt modelId="{C8D07E83-5D93-4F4A-B4D2-FF9E80B370B0}" type="pres">
      <dgm:prSet presAssocID="{035C3E05-AD9D-4640-8EE9-23C8164543B8}" presName="vertSpace2b" presStyleCnt="0"/>
      <dgm:spPr/>
    </dgm:pt>
  </dgm:ptLst>
  <dgm:cxnLst>
    <dgm:cxn modelId="{28C2395C-4DBF-4707-9B1F-E34787991F2F}" srcId="{D1371D8C-BABF-4809-A0F5-DC08489D23AB}" destId="{F44A09E1-01BD-41B1-BF38-27541FEF55F7}" srcOrd="4" destOrd="0" parTransId="{E8C2FFFE-FF73-4C3B-B0E8-55A0C207FF91}" sibTransId="{C286B00A-69B7-486B-A8E7-6E2CC412E4C2}"/>
    <dgm:cxn modelId="{976C7A68-2BAA-4F71-9554-8DE1A9A0FB6B}" type="presOf" srcId="{60B80BC5-B4EB-40DB-BAC9-E4C26DD191A5}" destId="{5C865F0B-FBF0-43A9-9B57-F7F1A13A0C73}" srcOrd="0" destOrd="0" presId="urn:microsoft.com/office/officeart/2008/layout/LinedList"/>
    <dgm:cxn modelId="{DE94A855-E701-4E6F-A3B4-E7EDA7C7441E}" srcId="{D1371D8C-BABF-4809-A0F5-DC08489D23AB}" destId="{4199E4FB-7083-49CD-BEA6-21C29673D725}" srcOrd="2" destOrd="0" parTransId="{29A83232-2F7C-4FDB-9EC1-00DC5002368B}" sibTransId="{03057684-19C0-4A2A-A97F-6BC4A325DFFA}"/>
    <dgm:cxn modelId="{B71C685A-6A77-4ACD-BF03-ABDF852E862B}" type="presOf" srcId="{D1371D8C-BABF-4809-A0F5-DC08489D23AB}" destId="{EB328CF7-1FCB-41E6-9401-9DE82C06D9B4}" srcOrd="0" destOrd="0" presId="urn:microsoft.com/office/officeart/2008/layout/LinedList"/>
    <dgm:cxn modelId="{4BB86185-FE4C-484D-84DB-346B6B698795}" srcId="{D1371D8C-BABF-4809-A0F5-DC08489D23AB}" destId="{035C3E05-AD9D-4640-8EE9-23C8164543B8}" srcOrd="5" destOrd="0" parTransId="{97830B58-F6EA-4409-8BA6-15039574AB3F}" sibTransId="{5B4154C7-8FCC-4751-AD1D-A73999AAA70D}"/>
    <dgm:cxn modelId="{B1E08497-941A-4404-9C5C-0CF0D18750CA}" type="presOf" srcId="{4199E4FB-7083-49CD-BEA6-21C29673D725}" destId="{F172B54E-6186-4822-BBF6-CC18F3AEC219}" srcOrd="0" destOrd="0" presId="urn:microsoft.com/office/officeart/2008/layout/LinedList"/>
    <dgm:cxn modelId="{585D9D9B-3931-4C76-A534-7B6B4445161B}" type="presOf" srcId="{0800F436-35D1-4720-9E91-0E31361101B8}" destId="{A4D44D32-F681-44AA-BD8E-F9F63188FBB1}" srcOrd="0" destOrd="0" presId="urn:microsoft.com/office/officeart/2008/layout/LinedList"/>
    <dgm:cxn modelId="{99967BD4-77A5-4E3F-A8BE-DED6ACF26503}" srcId="{D1371D8C-BABF-4809-A0F5-DC08489D23AB}" destId="{60B80BC5-B4EB-40DB-BAC9-E4C26DD191A5}" srcOrd="3" destOrd="0" parTransId="{F4F54B4D-F8B3-48CE-8B94-DAB1DCAAF80E}" sibTransId="{41A706E3-B557-4E46-AF96-977938134192}"/>
    <dgm:cxn modelId="{5E46FFE1-37C4-4E45-853A-1A0CE9A15773}" srcId="{9F3BC2EF-68F9-438E-9F69-E9B0F4167769}" destId="{D1371D8C-BABF-4809-A0F5-DC08489D23AB}" srcOrd="0" destOrd="0" parTransId="{C9D21587-4EE6-4312-A908-68979788F6E2}" sibTransId="{2FD3F78F-AD19-4E85-BBFF-0B9697AAF40E}"/>
    <dgm:cxn modelId="{25FA17E5-15F7-482A-A813-8A9D4507E0C2}" type="presOf" srcId="{9F3BC2EF-68F9-438E-9F69-E9B0F4167769}" destId="{0D4F8EFC-3D5C-4757-8494-C08132466F91}" srcOrd="0" destOrd="0" presId="urn:microsoft.com/office/officeart/2008/layout/LinedList"/>
    <dgm:cxn modelId="{C4234DE6-DB47-4D06-9301-A1A31DA92953}" type="presOf" srcId="{ED0503B2-A282-4708-A356-0349C569E8C4}" destId="{585E01D2-77A5-4B4E-9859-AAAD30F5EA14}" srcOrd="0" destOrd="0" presId="urn:microsoft.com/office/officeart/2008/layout/LinedList"/>
    <dgm:cxn modelId="{5941EBE6-4F53-4189-9040-E6BE626327A9}" srcId="{D1371D8C-BABF-4809-A0F5-DC08489D23AB}" destId="{0800F436-35D1-4720-9E91-0E31361101B8}" srcOrd="0" destOrd="0" parTransId="{5077BB54-A01A-4EE2-8035-F390EA60D03E}" sibTransId="{413F274A-C943-4DCD-946B-C8EDE1EFA0B1}"/>
    <dgm:cxn modelId="{527012F1-CE3F-4389-90C0-82959A32DEB4}" srcId="{D1371D8C-BABF-4809-A0F5-DC08489D23AB}" destId="{ED0503B2-A282-4708-A356-0349C569E8C4}" srcOrd="1" destOrd="0" parTransId="{2494851D-83CF-4380-B18C-5447C0634AA5}" sibTransId="{8DCF98B0-4D16-4926-A161-BDDED7DB7ABE}"/>
    <dgm:cxn modelId="{2A357EF2-2B58-49B6-9C02-FC191D301A5C}" type="presOf" srcId="{F44A09E1-01BD-41B1-BF38-27541FEF55F7}" destId="{FAB6C1DD-FD80-4528-B142-01AE2F30D425}" srcOrd="0" destOrd="0" presId="urn:microsoft.com/office/officeart/2008/layout/LinedList"/>
    <dgm:cxn modelId="{0B71C3F8-1493-42FF-8F2B-0BEE2ADC3EA2}" type="presOf" srcId="{035C3E05-AD9D-4640-8EE9-23C8164543B8}" destId="{C2546794-590F-4292-825A-97ECFE30221C}" srcOrd="0" destOrd="0" presId="urn:microsoft.com/office/officeart/2008/layout/LinedList"/>
    <dgm:cxn modelId="{78FDCE43-5E39-46D9-851C-A75A7856A830}" type="presParOf" srcId="{0D4F8EFC-3D5C-4757-8494-C08132466F91}" destId="{0FEAD3BA-A5A3-4A06-9BA1-C35EB2FCBBD3}" srcOrd="0" destOrd="0" presId="urn:microsoft.com/office/officeart/2008/layout/LinedList"/>
    <dgm:cxn modelId="{02999F04-9CB8-4156-A3B4-B5B3EC69FF9E}" type="presParOf" srcId="{0D4F8EFC-3D5C-4757-8494-C08132466F91}" destId="{AF140F74-2BBF-4DFA-80A7-D6B0FD69D3B6}" srcOrd="1" destOrd="0" presId="urn:microsoft.com/office/officeart/2008/layout/LinedList"/>
    <dgm:cxn modelId="{8311DF6C-287F-4AA3-8156-DA6EDEA85C20}" type="presParOf" srcId="{AF140F74-2BBF-4DFA-80A7-D6B0FD69D3B6}" destId="{EB328CF7-1FCB-41E6-9401-9DE82C06D9B4}" srcOrd="0" destOrd="0" presId="urn:microsoft.com/office/officeart/2008/layout/LinedList"/>
    <dgm:cxn modelId="{FCCDEAEA-55AD-47DD-AD20-60F15AAC333C}" type="presParOf" srcId="{AF140F74-2BBF-4DFA-80A7-D6B0FD69D3B6}" destId="{9822A43A-AECE-4C4C-A38B-8708A2FE8953}" srcOrd="1" destOrd="0" presId="urn:microsoft.com/office/officeart/2008/layout/LinedList"/>
    <dgm:cxn modelId="{F62AD10B-0B5E-42D7-B7C0-318BD92D0D57}" type="presParOf" srcId="{9822A43A-AECE-4C4C-A38B-8708A2FE8953}" destId="{0978F218-7EAF-40C1-9D13-64C959339D65}" srcOrd="0" destOrd="0" presId="urn:microsoft.com/office/officeart/2008/layout/LinedList"/>
    <dgm:cxn modelId="{F4F86AB9-7417-4907-AE5F-39DB00EF1E49}" type="presParOf" srcId="{9822A43A-AECE-4C4C-A38B-8708A2FE8953}" destId="{53B69EE1-4B4A-4DB2-AB66-205921956030}" srcOrd="1" destOrd="0" presId="urn:microsoft.com/office/officeart/2008/layout/LinedList"/>
    <dgm:cxn modelId="{D52B3244-AC3D-4B12-9202-0B7898776BF7}" type="presParOf" srcId="{53B69EE1-4B4A-4DB2-AB66-205921956030}" destId="{BBD28EA5-6F43-4C66-B0AB-A3173FF92B88}" srcOrd="0" destOrd="0" presId="urn:microsoft.com/office/officeart/2008/layout/LinedList"/>
    <dgm:cxn modelId="{83C3372E-25B8-437D-AFD5-0DB85E6F4583}" type="presParOf" srcId="{53B69EE1-4B4A-4DB2-AB66-205921956030}" destId="{A4D44D32-F681-44AA-BD8E-F9F63188FBB1}" srcOrd="1" destOrd="0" presId="urn:microsoft.com/office/officeart/2008/layout/LinedList"/>
    <dgm:cxn modelId="{E34201C9-AACF-4EE3-8AE9-12985D2F15C7}" type="presParOf" srcId="{53B69EE1-4B4A-4DB2-AB66-205921956030}" destId="{B0FB9743-890E-4123-952A-C55DF827F64F}" srcOrd="2" destOrd="0" presId="urn:microsoft.com/office/officeart/2008/layout/LinedList"/>
    <dgm:cxn modelId="{68F33DD5-BCF7-4DF3-9D4C-84F6FE591C48}" type="presParOf" srcId="{9822A43A-AECE-4C4C-A38B-8708A2FE8953}" destId="{9370C994-7301-42A6-9C2F-CF3F21EFEFC1}" srcOrd="2" destOrd="0" presId="urn:microsoft.com/office/officeart/2008/layout/LinedList"/>
    <dgm:cxn modelId="{426A9AF1-3CA9-4107-A7BF-5F06F72D5E3C}" type="presParOf" srcId="{9822A43A-AECE-4C4C-A38B-8708A2FE8953}" destId="{67B50571-5172-426D-A273-96B4621FED44}" srcOrd="3" destOrd="0" presId="urn:microsoft.com/office/officeart/2008/layout/LinedList"/>
    <dgm:cxn modelId="{F107A78C-D15B-4574-BF7C-D172A7E7A426}" type="presParOf" srcId="{9822A43A-AECE-4C4C-A38B-8708A2FE8953}" destId="{D6BA17A4-58F4-4F34-969B-23C09B457564}" srcOrd="4" destOrd="0" presId="urn:microsoft.com/office/officeart/2008/layout/LinedList"/>
    <dgm:cxn modelId="{7F801008-500C-4CAE-A7B5-CDD48A2BC072}" type="presParOf" srcId="{D6BA17A4-58F4-4F34-969B-23C09B457564}" destId="{571235CA-084F-48A7-8467-F8EC5B4D9EB8}" srcOrd="0" destOrd="0" presId="urn:microsoft.com/office/officeart/2008/layout/LinedList"/>
    <dgm:cxn modelId="{7A01A6EF-1B36-44AB-82B5-47CB5ED58487}" type="presParOf" srcId="{D6BA17A4-58F4-4F34-969B-23C09B457564}" destId="{585E01D2-77A5-4B4E-9859-AAAD30F5EA14}" srcOrd="1" destOrd="0" presId="urn:microsoft.com/office/officeart/2008/layout/LinedList"/>
    <dgm:cxn modelId="{C8CA47EF-F51A-4616-837B-8B00B0F8D3F5}" type="presParOf" srcId="{D6BA17A4-58F4-4F34-969B-23C09B457564}" destId="{6DDD7500-BB8F-414C-8B98-D03AE2D4CA15}" srcOrd="2" destOrd="0" presId="urn:microsoft.com/office/officeart/2008/layout/LinedList"/>
    <dgm:cxn modelId="{C71EAD30-8840-4FA6-A7B3-9E4235068547}" type="presParOf" srcId="{9822A43A-AECE-4C4C-A38B-8708A2FE8953}" destId="{47022EA3-8821-4F36-9DD5-CC81BEE235CC}" srcOrd="5" destOrd="0" presId="urn:microsoft.com/office/officeart/2008/layout/LinedList"/>
    <dgm:cxn modelId="{E59AE4E8-05E9-4A6A-9355-7C0481690329}" type="presParOf" srcId="{9822A43A-AECE-4C4C-A38B-8708A2FE8953}" destId="{79F00F68-E15C-4D64-8065-C2E56EA2C4E5}" srcOrd="6" destOrd="0" presId="urn:microsoft.com/office/officeart/2008/layout/LinedList"/>
    <dgm:cxn modelId="{4DA6A597-5F19-4862-89D2-E0EFBAD0C563}" type="presParOf" srcId="{9822A43A-AECE-4C4C-A38B-8708A2FE8953}" destId="{BC7B3132-898F-4B23-A79B-1FAA9FC1F313}" srcOrd="7" destOrd="0" presId="urn:microsoft.com/office/officeart/2008/layout/LinedList"/>
    <dgm:cxn modelId="{768620A4-5418-446F-AB18-8CBFB4D15938}" type="presParOf" srcId="{BC7B3132-898F-4B23-A79B-1FAA9FC1F313}" destId="{91E8D815-53E6-41B9-96A4-40662DF4E676}" srcOrd="0" destOrd="0" presId="urn:microsoft.com/office/officeart/2008/layout/LinedList"/>
    <dgm:cxn modelId="{49DC62C3-B86B-473F-AED1-7A031017A064}" type="presParOf" srcId="{BC7B3132-898F-4B23-A79B-1FAA9FC1F313}" destId="{F172B54E-6186-4822-BBF6-CC18F3AEC219}" srcOrd="1" destOrd="0" presId="urn:microsoft.com/office/officeart/2008/layout/LinedList"/>
    <dgm:cxn modelId="{7CD193D2-53D4-4F70-B5D1-F3383BD0A478}" type="presParOf" srcId="{BC7B3132-898F-4B23-A79B-1FAA9FC1F313}" destId="{422F44E1-B0A6-4A89-B161-90E9BC4ED4DD}" srcOrd="2" destOrd="0" presId="urn:microsoft.com/office/officeart/2008/layout/LinedList"/>
    <dgm:cxn modelId="{ECB37B86-2763-453B-9729-A06FCBD33AD9}" type="presParOf" srcId="{9822A43A-AECE-4C4C-A38B-8708A2FE8953}" destId="{A0915330-1165-49B8-A217-54D37058D194}" srcOrd="8" destOrd="0" presId="urn:microsoft.com/office/officeart/2008/layout/LinedList"/>
    <dgm:cxn modelId="{96278A75-64FB-440D-9A61-0C12364F076E}" type="presParOf" srcId="{9822A43A-AECE-4C4C-A38B-8708A2FE8953}" destId="{BF8F496A-19ED-4BC0-A05A-CDDDDAB3EA29}" srcOrd="9" destOrd="0" presId="urn:microsoft.com/office/officeart/2008/layout/LinedList"/>
    <dgm:cxn modelId="{47327013-8C0C-4616-B3FF-820CA6E6303B}" type="presParOf" srcId="{9822A43A-AECE-4C4C-A38B-8708A2FE8953}" destId="{A25A832A-9AE3-4A1A-B7BA-F22BB658516E}" srcOrd="10" destOrd="0" presId="urn:microsoft.com/office/officeart/2008/layout/LinedList"/>
    <dgm:cxn modelId="{4EEEF8BC-C7DE-4361-AC62-1A057883D38F}" type="presParOf" srcId="{A25A832A-9AE3-4A1A-B7BA-F22BB658516E}" destId="{D6D50007-1EA1-4857-8AB6-CFD86D06DE8F}" srcOrd="0" destOrd="0" presId="urn:microsoft.com/office/officeart/2008/layout/LinedList"/>
    <dgm:cxn modelId="{A6E5746E-BD2E-48CD-ABFE-BECB7AC983B6}" type="presParOf" srcId="{A25A832A-9AE3-4A1A-B7BA-F22BB658516E}" destId="{5C865F0B-FBF0-43A9-9B57-F7F1A13A0C73}" srcOrd="1" destOrd="0" presId="urn:microsoft.com/office/officeart/2008/layout/LinedList"/>
    <dgm:cxn modelId="{88737504-C9AD-494E-A3F6-2B14570E4C19}" type="presParOf" srcId="{A25A832A-9AE3-4A1A-B7BA-F22BB658516E}" destId="{47072A60-3E9E-4E33-8C88-994F6A3CEBAA}" srcOrd="2" destOrd="0" presId="urn:microsoft.com/office/officeart/2008/layout/LinedList"/>
    <dgm:cxn modelId="{F0E9D0E4-DB98-4E1D-8DD2-28AEF19D3143}" type="presParOf" srcId="{9822A43A-AECE-4C4C-A38B-8708A2FE8953}" destId="{71BB0A30-6F66-493F-8D28-B22A8F4F356C}" srcOrd="11" destOrd="0" presId="urn:microsoft.com/office/officeart/2008/layout/LinedList"/>
    <dgm:cxn modelId="{C2FD4370-1A79-456A-A34B-3AF93153854E}" type="presParOf" srcId="{9822A43A-AECE-4C4C-A38B-8708A2FE8953}" destId="{0F984309-65B4-45B6-BD00-C064038D1498}" srcOrd="12" destOrd="0" presId="urn:microsoft.com/office/officeart/2008/layout/LinedList"/>
    <dgm:cxn modelId="{FFE40179-DE19-44F2-9D0B-6868A2515D52}" type="presParOf" srcId="{9822A43A-AECE-4C4C-A38B-8708A2FE8953}" destId="{475384B5-5AC0-4858-B885-077E2A3B1F67}" srcOrd="13" destOrd="0" presId="urn:microsoft.com/office/officeart/2008/layout/LinedList"/>
    <dgm:cxn modelId="{57169C1A-A010-46D7-B7B4-0B325120B44D}" type="presParOf" srcId="{475384B5-5AC0-4858-B885-077E2A3B1F67}" destId="{41CCD806-06A7-4D9C-9B29-778179CB5932}" srcOrd="0" destOrd="0" presId="urn:microsoft.com/office/officeart/2008/layout/LinedList"/>
    <dgm:cxn modelId="{90AF6DB6-B41A-488F-B31E-F3FCA32465DD}" type="presParOf" srcId="{475384B5-5AC0-4858-B885-077E2A3B1F67}" destId="{FAB6C1DD-FD80-4528-B142-01AE2F30D425}" srcOrd="1" destOrd="0" presId="urn:microsoft.com/office/officeart/2008/layout/LinedList"/>
    <dgm:cxn modelId="{C1FD79F0-D1CA-4BBA-963E-AFA08C2F7BB1}" type="presParOf" srcId="{475384B5-5AC0-4858-B885-077E2A3B1F67}" destId="{48F1A1F2-4891-4D90-A6FA-9B39A6A0ABD8}" srcOrd="2" destOrd="0" presId="urn:microsoft.com/office/officeart/2008/layout/LinedList"/>
    <dgm:cxn modelId="{A7CA1796-F8FA-4682-8C5F-218E6F8D4C00}" type="presParOf" srcId="{9822A43A-AECE-4C4C-A38B-8708A2FE8953}" destId="{0B6C4842-6C90-4BA5-B1EE-288BBE7687F6}" srcOrd="14" destOrd="0" presId="urn:microsoft.com/office/officeart/2008/layout/LinedList"/>
    <dgm:cxn modelId="{6CC0CFCA-3869-4D52-B732-350A137C6E24}" type="presParOf" srcId="{9822A43A-AECE-4C4C-A38B-8708A2FE8953}" destId="{4E381708-D589-49BD-AA8F-145EECFB6307}" srcOrd="15" destOrd="0" presId="urn:microsoft.com/office/officeart/2008/layout/LinedList"/>
    <dgm:cxn modelId="{896FB702-B08E-48E2-83F5-721F9AD3BBDF}" type="presParOf" srcId="{9822A43A-AECE-4C4C-A38B-8708A2FE8953}" destId="{6109953C-1F3E-4ED1-8BAD-934ADE7B9CE2}" srcOrd="16" destOrd="0" presId="urn:microsoft.com/office/officeart/2008/layout/LinedList"/>
    <dgm:cxn modelId="{82AD9353-2E74-44C1-99D8-F2D9EB12240F}" type="presParOf" srcId="{6109953C-1F3E-4ED1-8BAD-934ADE7B9CE2}" destId="{A7ED321E-9532-4515-B52E-96E5E4258523}" srcOrd="0" destOrd="0" presId="urn:microsoft.com/office/officeart/2008/layout/LinedList"/>
    <dgm:cxn modelId="{0BD1B77E-AFA5-4A2D-84F9-D56743176B5B}" type="presParOf" srcId="{6109953C-1F3E-4ED1-8BAD-934ADE7B9CE2}" destId="{C2546794-590F-4292-825A-97ECFE30221C}" srcOrd="1" destOrd="0" presId="urn:microsoft.com/office/officeart/2008/layout/LinedList"/>
    <dgm:cxn modelId="{24DD4B60-C9A6-4923-9898-9974A38BF831}" type="presParOf" srcId="{6109953C-1F3E-4ED1-8BAD-934ADE7B9CE2}" destId="{C7827B81-7263-45A7-A7E8-BD5C10E8C87E}" srcOrd="2" destOrd="0" presId="urn:microsoft.com/office/officeart/2008/layout/LinedList"/>
    <dgm:cxn modelId="{289BEC5F-583F-48C9-99D6-B3746610C6BB}" type="presParOf" srcId="{9822A43A-AECE-4C4C-A38B-8708A2FE8953}" destId="{D2ECE645-D3B3-4B5B-8582-02DE313FC142}" srcOrd="17" destOrd="0" presId="urn:microsoft.com/office/officeart/2008/layout/LinedList"/>
    <dgm:cxn modelId="{71A851D6-0885-4363-8496-69B470CC779C}" type="presParOf" srcId="{9822A43A-AECE-4C4C-A38B-8708A2FE8953}" destId="{C8D07E83-5D93-4F4A-B4D2-FF9E80B370B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EEECA0-7EB8-4ED1-8420-57C4FE328E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A7AEF2-2D9B-47AB-BE1C-10D4ACA5F10F}">
      <dgm:prSet/>
      <dgm:spPr>
        <a:solidFill>
          <a:srgbClr val="9DBDA1"/>
        </a:solidFill>
      </dgm:spPr>
      <dgm:t>
        <a:bodyPr/>
        <a:lstStyle/>
        <a:p>
          <a:r>
            <a:rPr lang="en-US" b="0" dirty="0">
              <a:solidFill>
                <a:schemeClr val="tx1"/>
              </a:solidFill>
            </a:rPr>
            <a:t>Case Management</a:t>
          </a:r>
        </a:p>
      </dgm:t>
    </dgm:pt>
    <dgm:pt modelId="{DA883B30-3426-4116-9AF2-42F5BFC1A622}" type="parTrans" cxnId="{75FC8C1F-EA2A-4274-B533-5D85466062B7}">
      <dgm:prSet/>
      <dgm:spPr/>
      <dgm:t>
        <a:bodyPr/>
        <a:lstStyle/>
        <a:p>
          <a:endParaRPr lang="en-US"/>
        </a:p>
      </dgm:t>
    </dgm:pt>
    <dgm:pt modelId="{79E9FDE8-E1B8-408A-AB11-6A081949B460}" type="sibTrans" cxnId="{75FC8C1F-EA2A-4274-B533-5D85466062B7}">
      <dgm:prSet/>
      <dgm:spPr/>
      <dgm:t>
        <a:bodyPr/>
        <a:lstStyle/>
        <a:p>
          <a:endParaRPr lang="en-US"/>
        </a:p>
      </dgm:t>
    </dgm:pt>
    <dgm:pt modelId="{5AC45AD6-2BD9-4AAE-A488-7F61E7B3DFF0}">
      <dgm:prSet/>
      <dgm:spPr>
        <a:solidFill>
          <a:srgbClr val="9DBDA1"/>
        </a:solidFill>
      </dgm:spPr>
      <dgm:t>
        <a:bodyPr/>
        <a:lstStyle/>
        <a:p>
          <a:r>
            <a:rPr lang="en-US" b="0">
              <a:solidFill>
                <a:schemeClr val="tx1"/>
              </a:solidFill>
            </a:rPr>
            <a:t>Respite</a:t>
          </a:r>
        </a:p>
      </dgm:t>
    </dgm:pt>
    <dgm:pt modelId="{E410314B-D902-4E27-80F6-31302E1B1159}" type="parTrans" cxnId="{EC41E3B5-5430-4D60-9921-5AE0155EF8AE}">
      <dgm:prSet/>
      <dgm:spPr/>
      <dgm:t>
        <a:bodyPr/>
        <a:lstStyle/>
        <a:p>
          <a:endParaRPr lang="en-US"/>
        </a:p>
      </dgm:t>
    </dgm:pt>
    <dgm:pt modelId="{DAD787D1-3AA8-4FD3-A6A1-67B1E8183B7B}" type="sibTrans" cxnId="{EC41E3B5-5430-4D60-9921-5AE0155EF8AE}">
      <dgm:prSet/>
      <dgm:spPr/>
      <dgm:t>
        <a:bodyPr/>
        <a:lstStyle/>
        <a:p>
          <a:endParaRPr lang="en-US"/>
        </a:p>
      </dgm:t>
    </dgm:pt>
    <dgm:pt modelId="{321F0B6B-3DC1-481D-A00D-3ABE3BE429B1}">
      <dgm:prSet/>
      <dgm:spPr>
        <a:solidFill>
          <a:srgbClr val="9DBDA1"/>
        </a:solidFill>
      </dgm:spPr>
      <dgm:t>
        <a:bodyPr/>
        <a:lstStyle/>
        <a:p>
          <a:r>
            <a:rPr lang="en-US" b="0">
              <a:solidFill>
                <a:schemeClr val="tx1"/>
              </a:solidFill>
            </a:rPr>
            <a:t>Community Living Supports</a:t>
          </a:r>
        </a:p>
      </dgm:t>
    </dgm:pt>
    <dgm:pt modelId="{ACBB6FDC-F00F-46CD-BFAF-8EC7E7CB2290}" type="parTrans" cxnId="{AAB84FB9-04D2-445A-9F2C-6DB29D0016AC}">
      <dgm:prSet/>
      <dgm:spPr/>
      <dgm:t>
        <a:bodyPr/>
        <a:lstStyle/>
        <a:p>
          <a:endParaRPr lang="en-US"/>
        </a:p>
      </dgm:t>
    </dgm:pt>
    <dgm:pt modelId="{C532154A-439F-478B-9E64-A35FA9798307}" type="sibTrans" cxnId="{AAB84FB9-04D2-445A-9F2C-6DB29D0016AC}">
      <dgm:prSet/>
      <dgm:spPr/>
      <dgm:t>
        <a:bodyPr/>
        <a:lstStyle/>
        <a:p>
          <a:endParaRPr lang="en-US"/>
        </a:p>
      </dgm:t>
    </dgm:pt>
    <dgm:pt modelId="{E00AB18B-C924-4A2F-8F8C-25BE4ED25B34}">
      <dgm:prSet/>
      <dgm:spPr>
        <a:solidFill>
          <a:srgbClr val="9DBDA1"/>
        </a:solidFill>
      </dgm:spPr>
      <dgm:t>
        <a:bodyPr/>
        <a:lstStyle/>
        <a:p>
          <a:r>
            <a:rPr lang="en-US" b="0" dirty="0">
              <a:solidFill>
                <a:schemeClr val="tx1"/>
              </a:solidFill>
            </a:rPr>
            <a:t>Environmental and Minor Home Modifications</a:t>
          </a:r>
        </a:p>
      </dgm:t>
    </dgm:pt>
    <dgm:pt modelId="{D7EEC651-E5B0-462A-A497-D2A129CB4F2A}" type="parTrans" cxnId="{3BD84CFC-4119-40BC-94D6-277F757C90EE}">
      <dgm:prSet/>
      <dgm:spPr/>
      <dgm:t>
        <a:bodyPr/>
        <a:lstStyle/>
        <a:p>
          <a:endParaRPr lang="en-US"/>
        </a:p>
      </dgm:t>
    </dgm:pt>
    <dgm:pt modelId="{10DB002B-45AA-4B3E-ABC1-241294CAFE33}" type="sibTrans" cxnId="{3BD84CFC-4119-40BC-94D6-277F757C90EE}">
      <dgm:prSet/>
      <dgm:spPr/>
      <dgm:t>
        <a:bodyPr/>
        <a:lstStyle/>
        <a:p>
          <a:endParaRPr lang="en-US"/>
        </a:p>
      </dgm:t>
    </dgm:pt>
    <dgm:pt modelId="{6EA05F38-B192-412D-8A58-3643999E8A9B}">
      <dgm:prSet/>
      <dgm:spPr>
        <a:solidFill>
          <a:srgbClr val="9DBDA1"/>
        </a:solidFill>
      </dgm:spPr>
      <dgm:t>
        <a:bodyPr/>
        <a:lstStyle/>
        <a:p>
          <a:r>
            <a:rPr lang="en-US" b="0" dirty="0">
              <a:solidFill>
                <a:schemeClr val="tx1"/>
              </a:solidFill>
            </a:rPr>
            <a:t>Clinical Therapeutic Services</a:t>
          </a:r>
        </a:p>
      </dgm:t>
    </dgm:pt>
    <dgm:pt modelId="{593C3961-329D-4971-BD24-6727B5FBB613}" type="parTrans" cxnId="{B7252491-E58F-4CA5-AA2E-CACF2E992BA4}">
      <dgm:prSet/>
      <dgm:spPr/>
      <dgm:t>
        <a:bodyPr/>
        <a:lstStyle/>
        <a:p>
          <a:endParaRPr lang="en-US"/>
        </a:p>
      </dgm:t>
    </dgm:pt>
    <dgm:pt modelId="{2019EA91-CF48-41B8-A019-15888E55834F}" type="sibTrans" cxnId="{B7252491-E58F-4CA5-AA2E-CACF2E992BA4}">
      <dgm:prSet/>
      <dgm:spPr/>
      <dgm:t>
        <a:bodyPr/>
        <a:lstStyle/>
        <a:p>
          <a:endParaRPr lang="en-US"/>
        </a:p>
      </dgm:t>
    </dgm:pt>
    <dgm:pt modelId="{F8253FE2-7D32-4334-829E-E90147A52FC9}">
      <dgm:prSet/>
      <dgm:spPr>
        <a:solidFill>
          <a:srgbClr val="9DBDA1"/>
        </a:solidFill>
      </dgm:spPr>
      <dgm:t>
        <a:bodyPr/>
        <a:lstStyle/>
        <a:p>
          <a:r>
            <a:rPr lang="en-US" b="0" dirty="0">
              <a:solidFill>
                <a:schemeClr val="tx1"/>
              </a:solidFill>
            </a:rPr>
            <a:t>Supervised Residential Care</a:t>
          </a:r>
        </a:p>
      </dgm:t>
    </dgm:pt>
    <dgm:pt modelId="{015B2D75-A259-4BA4-9027-FE1A913EA90F}" type="parTrans" cxnId="{9E2D1EE4-BA0A-483D-B96A-AF23C7041120}">
      <dgm:prSet/>
      <dgm:spPr/>
      <dgm:t>
        <a:bodyPr/>
        <a:lstStyle/>
        <a:p>
          <a:endParaRPr lang="en-US"/>
        </a:p>
      </dgm:t>
    </dgm:pt>
    <dgm:pt modelId="{D1BAC9FD-B9D9-421E-B5A7-D351B40A20AF}" type="sibTrans" cxnId="{9E2D1EE4-BA0A-483D-B96A-AF23C7041120}">
      <dgm:prSet/>
      <dgm:spPr/>
      <dgm:t>
        <a:bodyPr/>
        <a:lstStyle/>
        <a:p>
          <a:endParaRPr lang="en-US"/>
        </a:p>
      </dgm:t>
    </dgm:pt>
    <dgm:pt modelId="{B69E2E1D-91ED-40A2-821F-80139D02B867}" type="pres">
      <dgm:prSet presAssocID="{0BEEECA0-7EB8-4ED1-8420-57C4FE328E54}" presName="diagram" presStyleCnt="0">
        <dgm:presLayoutVars>
          <dgm:dir/>
          <dgm:resizeHandles val="exact"/>
        </dgm:presLayoutVars>
      </dgm:prSet>
      <dgm:spPr/>
    </dgm:pt>
    <dgm:pt modelId="{D5AB78BE-99D8-4F40-B07F-25659FF8D6BF}" type="pres">
      <dgm:prSet presAssocID="{29A7AEF2-2D9B-47AB-BE1C-10D4ACA5F10F}" presName="node" presStyleLbl="node1" presStyleIdx="0" presStyleCnt="6">
        <dgm:presLayoutVars>
          <dgm:bulletEnabled val="1"/>
        </dgm:presLayoutVars>
      </dgm:prSet>
      <dgm:spPr/>
    </dgm:pt>
    <dgm:pt modelId="{5FCFD3CD-A306-48A3-AE42-5A46689CCA33}" type="pres">
      <dgm:prSet presAssocID="{79E9FDE8-E1B8-408A-AB11-6A081949B460}" presName="sibTrans" presStyleCnt="0"/>
      <dgm:spPr/>
    </dgm:pt>
    <dgm:pt modelId="{B7AF6646-E304-4E58-AFDB-E4205A6EEC53}" type="pres">
      <dgm:prSet presAssocID="{5AC45AD6-2BD9-4AAE-A488-7F61E7B3DFF0}" presName="node" presStyleLbl="node1" presStyleIdx="1" presStyleCnt="6">
        <dgm:presLayoutVars>
          <dgm:bulletEnabled val="1"/>
        </dgm:presLayoutVars>
      </dgm:prSet>
      <dgm:spPr/>
    </dgm:pt>
    <dgm:pt modelId="{5E40FC8F-E1FB-4DD3-B5CB-219C654A3317}" type="pres">
      <dgm:prSet presAssocID="{DAD787D1-3AA8-4FD3-A6A1-67B1E8183B7B}" presName="sibTrans" presStyleCnt="0"/>
      <dgm:spPr/>
    </dgm:pt>
    <dgm:pt modelId="{303B03A8-290E-4E79-B84D-FF13E08BC958}" type="pres">
      <dgm:prSet presAssocID="{321F0B6B-3DC1-481D-A00D-3ABE3BE429B1}" presName="node" presStyleLbl="node1" presStyleIdx="2" presStyleCnt="6">
        <dgm:presLayoutVars>
          <dgm:bulletEnabled val="1"/>
        </dgm:presLayoutVars>
      </dgm:prSet>
      <dgm:spPr/>
    </dgm:pt>
    <dgm:pt modelId="{489FFA79-8AFB-4C89-A046-C22B08D962EB}" type="pres">
      <dgm:prSet presAssocID="{C532154A-439F-478B-9E64-A35FA9798307}" presName="sibTrans" presStyleCnt="0"/>
      <dgm:spPr/>
    </dgm:pt>
    <dgm:pt modelId="{0ECDDD78-0259-4C8B-AFF2-7CEFB0EE92E2}" type="pres">
      <dgm:prSet presAssocID="{E00AB18B-C924-4A2F-8F8C-25BE4ED25B34}" presName="node" presStyleLbl="node1" presStyleIdx="3" presStyleCnt="6">
        <dgm:presLayoutVars>
          <dgm:bulletEnabled val="1"/>
        </dgm:presLayoutVars>
      </dgm:prSet>
      <dgm:spPr/>
    </dgm:pt>
    <dgm:pt modelId="{61215B9A-3803-4905-9A89-A93012DEA874}" type="pres">
      <dgm:prSet presAssocID="{10DB002B-45AA-4B3E-ABC1-241294CAFE33}" presName="sibTrans" presStyleCnt="0"/>
      <dgm:spPr/>
    </dgm:pt>
    <dgm:pt modelId="{3B209220-0AC7-48C7-9D81-53B7A801A63F}" type="pres">
      <dgm:prSet presAssocID="{6EA05F38-B192-412D-8A58-3643999E8A9B}" presName="node" presStyleLbl="node1" presStyleIdx="4" presStyleCnt="6">
        <dgm:presLayoutVars>
          <dgm:bulletEnabled val="1"/>
        </dgm:presLayoutVars>
      </dgm:prSet>
      <dgm:spPr/>
    </dgm:pt>
    <dgm:pt modelId="{0EE3D8D7-0E4A-4047-AB01-548717C38FA6}" type="pres">
      <dgm:prSet presAssocID="{2019EA91-CF48-41B8-A019-15888E55834F}" presName="sibTrans" presStyleCnt="0"/>
      <dgm:spPr/>
    </dgm:pt>
    <dgm:pt modelId="{468A0F7B-3349-4717-AAA3-87822B082140}" type="pres">
      <dgm:prSet presAssocID="{F8253FE2-7D32-4334-829E-E90147A52FC9}" presName="node" presStyleLbl="node1" presStyleIdx="5" presStyleCnt="6">
        <dgm:presLayoutVars>
          <dgm:bulletEnabled val="1"/>
        </dgm:presLayoutVars>
      </dgm:prSet>
      <dgm:spPr/>
    </dgm:pt>
  </dgm:ptLst>
  <dgm:cxnLst>
    <dgm:cxn modelId="{614A521B-AA0B-4978-A821-71B24E346AFD}" type="presOf" srcId="{E00AB18B-C924-4A2F-8F8C-25BE4ED25B34}" destId="{0ECDDD78-0259-4C8B-AFF2-7CEFB0EE92E2}" srcOrd="0" destOrd="0" presId="urn:microsoft.com/office/officeart/2005/8/layout/default"/>
    <dgm:cxn modelId="{75FC8C1F-EA2A-4274-B533-5D85466062B7}" srcId="{0BEEECA0-7EB8-4ED1-8420-57C4FE328E54}" destId="{29A7AEF2-2D9B-47AB-BE1C-10D4ACA5F10F}" srcOrd="0" destOrd="0" parTransId="{DA883B30-3426-4116-9AF2-42F5BFC1A622}" sibTransId="{79E9FDE8-E1B8-408A-AB11-6A081949B460}"/>
    <dgm:cxn modelId="{18E3C92D-C9B6-43A1-92AE-DAE7B1F33BE8}" type="presOf" srcId="{321F0B6B-3DC1-481D-A00D-3ABE3BE429B1}" destId="{303B03A8-290E-4E79-B84D-FF13E08BC958}" srcOrd="0" destOrd="0" presId="urn:microsoft.com/office/officeart/2005/8/layout/default"/>
    <dgm:cxn modelId="{7AC02441-CB5B-4631-B4E4-24B0DFAAC5BB}" type="presOf" srcId="{0BEEECA0-7EB8-4ED1-8420-57C4FE328E54}" destId="{B69E2E1D-91ED-40A2-821F-80139D02B867}" srcOrd="0" destOrd="0" presId="urn:microsoft.com/office/officeart/2005/8/layout/default"/>
    <dgm:cxn modelId="{6EC6DF8F-AC7F-42A6-80D8-C9514017FB2E}" type="presOf" srcId="{29A7AEF2-2D9B-47AB-BE1C-10D4ACA5F10F}" destId="{D5AB78BE-99D8-4F40-B07F-25659FF8D6BF}" srcOrd="0" destOrd="0" presId="urn:microsoft.com/office/officeart/2005/8/layout/default"/>
    <dgm:cxn modelId="{B7252491-E58F-4CA5-AA2E-CACF2E992BA4}" srcId="{0BEEECA0-7EB8-4ED1-8420-57C4FE328E54}" destId="{6EA05F38-B192-412D-8A58-3643999E8A9B}" srcOrd="4" destOrd="0" parTransId="{593C3961-329D-4971-BD24-6727B5FBB613}" sibTransId="{2019EA91-CF48-41B8-A019-15888E55834F}"/>
    <dgm:cxn modelId="{C6D4FAA2-313A-4346-AD63-DE8A3FBE613F}" type="presOf" srcId="{5AC45AD6-2BD9-4AAE-A488-7F61E7B3DFF0}" destId="{B7AF6646-E304-4E58-AFDB-E4205A6EEC53}" srcOrd="0" destOrd="0" presId="urn:microsoft.com/office/officeart/2005/8/layout/default"/>
    <dgm:cxn modelId="{EC41E3B5-5430-4D60-9921-5AE0155EF8AE}" srcId="{0BEEECA0-7EB8-4ED1-8420-57C4FE328E54}" destId="{5AC45AD6-2BD9-4AAE-A488-7F61E7B3DFF0}" srcOrd="1" destOrd="0" parTransId="{E410314B-D902-4E27-80F6-31302E1B1159}" sibTransId="{DAD787D1-3AA8-4FD3-A6A1-67B1E8183B7B}"/>
    <dgm:cxn modelId="{AAB84FB9-04D2-445A-9F2C-6DB29D0016AC}" srcId="{0BEEECA0-7EB8-4ED1-8420-57C4FE328E54}" destId="{321F0B6B-3DC1-481D-A00D-3ABE3BE429B1}" srcOrd="2" destOrd="0" parTransId="{ACBB6FDC-F00F-46CD-BFAF-8EC7E7CB2290}" sibTransId="{C532154A-439F-478B-9E64-A35FA9798307}"/>
    <dgm:cxn modelId="{7A1FAEBF-5B7C-4C1E-8CEA-3E0879CF74E7}" type="presOf" srcId="{6EA05F38-B192-412D-8A58-3643999E8A9B}" destId="{3B209220-0AC7-48C7-9D81-53B7A801A63F}" srcOrd="0" destOrd="0" presId="urn:microsoft.com/office/officeart/2005/8/layout/default"/>
    <dgm:cxn modelId="{9E2D1EE4-BA0A-483D-B96A-AF23C7041120}" srcId="{0BEEECA0-7EB8-4ED1-8420-57C4FE328E54}" destId="{F8253FE2-7D32-4334-829E-E90147A52FC9}" srcOrd="5" destOrd="0" parTransId="{015B2D75-A259-4BA4-9027-FE1A913EA90F}" sibTransId="{D1BAC9FD-B9D9-421E-B5A7-D351B40A20AF}"/>
    <dgm:cxn modelId="{B112C6FA-1BF3-42C2-9657-56ABB5AF17AC}" type="presOf" srcId="{F8253FE2-7D32-4334-829E-E90147A52FC9}" destId="{468A0F7B-3349-4717-AAA3-87822B082140}" srcOrd="0" destOrd="0" presId="urn:microsoft.com/office/officeart/2005/8/layout/default"/>
    <dgm:cxn modelId="{3BD84CFC-4119-40BC-94D6-277F757C90EE}" srcId="{0BEEECA0-7EB8-4ED1-8420-57C4FE328E54}" destId="{E00AB18B-C924-4A2F-8F8C-25BE4ED25B34}" srcOrd="3" destOrd="0" parTransId="{D7EEC651-E5B0-462A-A497-D2A129CB4F2A}" sibTransId="{10DB002B-45AA-4B3E-ABC1-241294CAFE33}"/>
    <dgm:cxn modelId="{EA6824B0-4D0B-4BD2-8A92-E9EF4414A4E6}" type="presParOf" srcId="{B69E2E1D-91ED-40A2-821F-80139D02B867}" destId="{D5AB78BE-99D8-4F40-B07F-25659FF8D6BF}" srcOrd="0" destOrd="0" presId="urn:microsoft.com/office/officeart/2005/8/layout/default"/>
    <dgm:cxn modelId="{541187FC-5E8A-4731-AF8A-6AC8D9A7C711}" type="presParOf" srcId="{B69E2E1D-91ED-40A2-821F-80139D02B867}" destId="{5FCFD3CD-A306-48A3-AE42-5A46689CCA33}" srcOrd="1" destOrd="0" presId="urn:microsoft.com/office/officeart/2005/8/layout/default"/>
    <dgm:cxn modelId="{9D45B5B2-3E2F-4293-9CBC-5DB17DA76258}" type="presParOf" srcId="{B69E2E1D-91ED-40A2-821F-80139D02B867}" destId="{B7AF6646-E304-4E58-AFDB-E4205A6EEC53}" srcOrd="2" destOrd="0" presId="urn:microsoft.com/office/officeart/2005/8/layout/default"/>
    <dgm:cxn modelId="{9564C048-7D3F-4E06-A689-4379E2C00DF7}" type="presParOf" srcId="{B69E2E1D-91ED-40A2-821F-80139D02B867}" destId="{5E40FC8F-E1FB-4DD3-B5CB-219C654A3317}" srcOrd="3" destOrd="0" presId="urn:microsoft.com/office/officeart/2005/8/layout/default"/>
    <dgm:cxn modelId="{D5D6BA96-62D7-4E23-A6CC-AA11DB4C5976}" type="presParOf" srcId="{B69E2E1D-91ED-40A2-821F-80139D02B867}" destId="{303B03A8-290E-4E79-B84D-FF13E08BC958}" srcOrd="4" destOrd="0" presId="urn:microsoft.com/office/officeart/2005/8/layout/default"/>
    <dgm:cxn modelId="{845ABFD0-648A-4CFA-9B19-187F48172F70}" type="presParOf" srcId="{B69E2E1D-91ED-40A2-821F-80139D02B867}" destId="{489FFA79-8AFB-4C89-A046-C22B08D962EB}" srcOrd="5" destOrd="0" presId="urn:microsoft.com/office/officeart/2005/8/layout/default"/>
    <dgm:cxn modelId="{BBBF90BF-D5B2-424B-90A3-B3B679C5AC05}" type="presParOf" srcId="{B69E2E1D-91ED-40A2-821F-80139D02B867}" destId="{0ECDDD78-0259-4C8B-AFF2-7CEFB0EE92E2}" srcOrd="6" destOrd="0" presId="urn:microsoft.com/office/officeart/2005/8/layout/default"/>
    <dgm:cxn modelId="{7ACDCBB9-03CB-41CA-981B-9FD146A9F0B3}" type="presParOf" srcId="{B69E2E1D-91ED-40A2-821F-80139D02B867}" destId="{61215B9A-3803-4905-9A89-A93012DEA874}" srcOrd="7" destOrd="0" presId="urn:microsoft.com/office/officeart/2005/8/layout/default"/>
    <dgm:cxn modelId="{76C103E8-C3ED-4C88-94AD-A4FA3F92211A}" type="presParOf" srcId="{B69E2E1D-91ED-40A2-821F-80139D02B867}" destId="{3B209220-0AC7-48C7-9D81-53B7A801A63F}" srcOrd="8" destOrd="0" presId="urn:microsoft.com/office/officeart/2005/8/layout/default"/>
    <dgm:cxn modelId="{A3DAF713-41D3-4C32-AFAE-79A57F38793B}" type="presParOf" srcId="{B69E2E1D-91ED-40A2-821F-80139D02B867}" destId="{0EE3D8D7-0E4A-4047-AB01-548717C38FA6}" srcOrd="9" destOrd="0" presId="urn:microsoft.com/office/officeart/2005/8/layout/default"/>
    <dgm:cxn modelId="{094D5332-F23F-4294-88F8-CAACACDF3F6F}" type="presParOf" srcId="{B69E2E1D-91ED-40A2-821F-80139D02B867}" destId="{468A0F7B-3349-4717-AAA3-87822B08214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4AEBA28-575E-40AF-91F3-33F16F59B7C2}"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n-US"/>
        </a:p>
      </dgm:t>
    </dgm:pt>
    <dgm:pt modelId="{75AFD4EF-E539-4951-AC64-2A99B89B560C}">
      <dgm:prSet phldrT="[Text]" custT="1"/>
      <dgm:spPr/>
      <dgm:t>
        <a:bodyPr/>
        <a:lstStyle/>
        <a:p>
          <a:r>
            <a:rPr lang="en-US" sz="1800" b="1" dirty="0"/>
            <a:t>TEAMKY Section 1115 Demonstration</a:t>
          </a:r>
        </a:p>
        <a:p>
          <a:r>
            <a:rPr lang="en-US" sz="1700" b="1" dirty="0"/>
            <a:t> (Project Number 11-W-00306/4)</a:t>
          </a:r>
        </a:p>
      </dgm:t>
    </dgm:pt>
    <dgm:pt modelId="{F52EEEA7-7610-4A08-875C-13A37DA41361}" type="parTrans" cxnId="{509A9DFB-58D8-4CC0-96BA-56A0047183DE}">
      <dgm:prSet/>
      <dgm:spPr/>
      <dgm:t>
        <a:bodyPr/>
        <a:lstStyle/>
        <a:p>
          <a:endParaRPr lang="en-US"/>
        </a:p>
      </dgm:t>
    </dgm:pt>
    <dgm:pt modelId="{F1F2D9C5-FC53-47FF-B8B4-43DA958704F8}" type="sibTrans" cxnId="{509A9DFB-58D8-4CC0-96BA-56A0047183DE}">
      <dgm:prSet/>
      <dgm:spPr/>
      <dgm:t>
        <a:bodyPr/>
        <a:lstStyle/>
        <a:p>
          <a:endParaRPr lang="en-US"/>
        </a:p>
      </dgm:t>
    </dgm:pt>
    <dgm:pt modelId="{7AECE751-B9F0-44BF-BDF1-C2B5C0C5781A}">
      <dgm:prSet phldrT="[Text]" custT="1"/>
      <dgm:spPr/>
      <dgm:t>
        <a:bodyPr/>
        <a:lstStyle/>
        <a:p>
          <a:r>
            <a:rPr lang="en-US" sz="1400" b="1" dirty="0"/>
            <a:t>Substance Use Disorder (SUD) 1115 Extension </a:t>
          </a:r>
        </a:p>
      </dgm:t>
    </dgm:pt>
    <dgm:pt modelId="{BEC01322-8BE7-4650-B24D-D758718B8EAF}" type="parTrans" cxnId="{741D3B39-0E48-4CF7-B476-56F2A15F3AE5}">
      <dgm:prSet/>
      <dgm:spPr/>
      <dgm:t>
        <a:bodyPr/>
        <a:lstStyle/>
        <a:p>
          <a:endParaRPr lang="en-US"/>
        </a:p>
      </dgm:t>
    </dgm:pt>
    <dgm:pt modelId="{78EDDD7C-1378-415D-B864-C4F64E68E5E5}" type="sibTrans" cxnId="{741D3B39-0E48-4CF7-B476-56F2A15F3AE5}">
      <dgm:prSet/>
      <dgm:spPr/>
      <dgm:t>
        <a:bodyPr/>
        <a:lstStyle/>
        <a:p>
          <a:endParaRPr lang="en-US"/>
        </a:p>
      </dgm:t>
    </dgm:pt>
    <dgm:pt modelId="{FEB3A3C8-F472-4ACC-8E12-6236FC172DA3}">
      <dgm:prSet phldrT="[Text]" custT="1"/>
      <dgm:spPr/>
      <dgm:t>
        <a:bodyPr/>
        <a:lstStyle/>
        <a:p>
          <a:r>
            <a:rPr lang="en-US" sz="1400" b="1" dirty="0"/>
            <a:t>Reentry 1115 Extension </a:t>
          </a:r>
        </a:p>
      </dgm:t>
    </dgm:pt>
    <dgm:pt modelId="{572148F1-8CF6-45B3-8053-AA8BFA50DB47}" type="parTrans" cxnId="{D8DC23E1-B617-4737-8681-AD4B87D1079D}">
      <dgm:prSet/>
      <dgm:spPr/>
      <dgm:t>
        <a:bodyPr/>
        <a:lstStyle/>
        <a:p>
          <a:endParaRPr lang="en-US"/>
        </a:p>
      </dgm:t>
    </dgm:pt>
    <dgm:pt modelId="{AD4B6BE8-5917-4CE9-9F71-9C0D93FC393C}" type="sibTrans" cxnId="{D8DC23E1-B617-4737-8681-AD4B87D1079D}">
      <dgm:prSet/>
      <dgm:spPr/>
      <dgm:t>
        <a:bodyPr/>
        <a:lstStyle/>
        <a:p>
          <a:endParaRPr lang="en-US"/>
        </a:p>
      </dgm:t>
    </dgm:pt>
    <dgm:pt modelId="{12421D4A-B171-41FF-B419-CB6BD1A14A1B}">
      <dgm:prSet custT="1"/>
      <dgm:spPr/>
      <dgm:t>
        <a:bodyPr/>
        <a:lstStyle/>
        <a:p>
          <a:r>
            <a:rPr lang="en-US" sz="1400" b="1" dirty="0"/>
            <a:t>Health Related Social Needs (HRSN) 1115</a:t>
          </a:r>
        </a:p>
        <a:p>
          <a:r>
            <a:rPr lang="en-US" sz="1400" b="1" dirty="0"/>
            <a:t>Recuperative Care Pilot</a:t>
          </a:r>
        </a:p>
      </dgm:t>
    </dgm:pt>
    <dgm:pt modelId="{2054B20F-F7AC-48D2-8D6E-C2C0CC6342EE}" type="parTrans" cxnId="{86AE5726-1133-4DE5-BA62-B259E570D40F}">
      <dgm:prSet/>
      <dgm:spPr/>
      <dgm:t>
        <a:bodyPr/>
        <a:lstStyle/>
        <a:p>
          <a:endParaRPr lang="en-US"/>
        </a:p>
      </dgm:t>
    </dgm:pt>
    <dgm:pt modelId="{3527CCAC-29C2-454C-9EFA-2F088F4D5BE8}" type="sibTrans" cxnId="{86AE5726-1133-4DE5-BA62-B259E570D40F}">
      <dgm:prSet/>
      <dgm:spPr/>
      <dgm:t>
        <a:bodyPr/>
        <a:lstStyle/>
        <a:p>
          <a:endParaRPr lang="en-US"/>
        </a:p>
      </dgm:t>
    </dgm:pt>
    <dgm:pt modelId="{499BAAFD-6E6E-4F6C-AF4B-7F640579717D}">
      <dgm:prSet phldrT="[Text]" custT="1"/>
      <dgm:spPr/>
      <dgm:t>
        <a:bodyPr/>
        <a:lstStyle/>
        <a:p>
          <a:r>
            <a:rPr lang="en-US" sz="1400" b="1" dirty="0"/>
            <a:t>Serious Mental Illness (SMI) 1115</a:t>
          </a:r>
        </a:p>
      </dgm:t>
    </dgm:pt>
    <dgm:pt modelId="{EC30B283-66EA-4BC1-AF6D-0EA1B7366722}" type="parTrans" cxnId="{8F75F31C-C5D3-485B-861B-3FD81A79F55C}">
      <dgm:prSet/>
      <dgm:spPr/>
      <dgm:t>
        <a:bodyPr/>
        <a:lstStyle/>
        <a:p>
          <a:endParaRPr lang="en-US"/>
        </a:p>
      </dgm:t>
    </dgm:pt>
    <dgm:pt modelId="{4D06F1AF-2796-43F4-8991-C92D2A5CB90C}" type="sibTrans" cxnId="{8F75F31C-C5D3-485B-861B-3FD81A79F55C}">
      <dgm:prSet/>
      <dgm:spPr/>
      <dgm:t>
        <a:bodyPr/>
        <a:lstStyle/>
        <a:p>
          <a:endParaRPr lang="en-US"/>
        </a:p>
      </dgm:t>
    </dgm:pt>
    <dgm:pt modelId="{CC6F06BB-E2DF-4AA9-9294-A5610DCEA033}">
      <dgm:prSet phldrT="[Text]" custT="1"/>
      <dgm:spPr/>
      <dgm:t>
        <a:bodyPr/>
        <a:lstStyle/>
        <a:p>
          <a:r>
            <a:rPr lang="en-US" sz="1400" b="1" dirty="0"/>
            <a:t>Out of State Former Foster Care Youth Extension </a:t>
          </a:r>
        </a:p>
      </dgm:t>
    </dgm:pt>
    <dgm:pt modelId="{BFFB4F0A-AF82-4B97-8DF0-3A4E153D776F}" type="parTrans" cxnId="{3DEBBCB6-01F1-4358-9620-4D853149E28B}">
      <dgm:prSet/>
      <dgm:spPr/>
      <dgm:t>
        <a:bodyPr/>
        <a:lstStyle/>
        <a:p>
          <a:endParaRPr lang="en-US"/>
        </a:p>
      </dgm:t>
    </dgm:pt>
    <dgm:pt modelId="{E972E4D9-E435-466E-A048-30B1BDAD423E}" type="sibTrans" cxnId="{3DEBBCB6-01F1-4358-9620-4D853149E28B}">
      <dgm:prSet/>
      <dgm:spPr/>
      <dgm:t>
        <a:bodyPr/>
        <a:lstStyle/>
        <a:p>
          <a:endParaRPr lang="en-US"/>
        </a:p>
      </dgm:t>
    </dgm:pt>
    <dgm:pt modelId="{93C2FF27-93D5-4E78-8452-ADED9DEA587B}">
      <dgm:prSet phldrT="[Text]" custT="1"/>
      <dgm:spPr/>
      <dgm:t>
        <a:bodyPr/>
        <a:lstStyle/>
        <a:p>
          <a:r>
            <a:rPr lang="en-US" sz="1400" b="1" dirty="0"/>
            <a:t>Recovery Residence Support Service (RRSS) </a:t>
          </a:r>
        </a:p>
      </dgm:t>
    </dgm:pt>
    <dgm:pt modelId="{E2E6B1EA-9FC9-46D8-8B38-8484421F7917}" type="parTrans" cxnId="{55EDBAB2-8B00-4CEF-AD62-2374BEE5699E}">
      <dgm:prSet/>
      <dgm:spPr/>
      <dgm:t>
        <a:bodyPr/>
        <a:lstStyle/>
        <a:p>
          <a:endParaRPr lang="en-US"/>
        </a:p>
      </dgm:t>
    </dgm:pt>
    <dgm:pt modelId="{DC8F5945-350B-4599-9DFC-AFA16C501CB5}" type="sibTrans" cxnId="{55EDBAB2-8B00-4CEF-AD62-2374BEE5699E}">
      <dgm:prSet/>
      <dgm:spPr/>
      <dgm:t>
        <a:bodyPr/>
        <a:lstStyle/>
        <a:p>
          <a:endParaRPr lang="en-US"/>
        </a:p>
      </dgm:t>
    </dgm:pt>
    <dgm:pt modelId="{AB07E813-C975-4CD8-8105-3E0E16F527DD}" type="pres">
      <dgm:prSet presAssocID="{24AEBA28-575E-40AF-91F3-33F16F59B7C2}" presName="hierChild1" presStyleCnt="0">
        <dgm:presLayoutVars>
          <dgm:orgChart val="1"/>
          <dgm:chPref val="1"/>
          <dgm:dir/>
          <dgm:animOne val="branch"/>
          <dgm:animLvl val="lvl"/>
          <dgm:resizeHandles/>
        </dgm:presLayoutVars>
      </dgm:prSet>
      <dgm:spPr/>
    </dgm:pt>
    <dgm:pt modelId="{92086554-B526-4CE8-9599-1D02630D9026}" type="pres">
      <dgm:prSet presAssocID="{75AFD4EF-E539-4951-AC64-2A99B89B560C}" presName="hierRoot1" presStyleCnt="0">
        <dgm:presLayoutVars>
          <dgm:hierBranch val="init"/>
        </dgm:presLayoutVars>
      </dgm:prSet>
      <dgm:spPr/>
    </dgm:pt>
    <dgm:pt modelId="{E473C57A-91A1-4B95-9AA7-F4801BCE47EB}" type="pres">
      <dgm:prSet presAssocID="{75AFD4EF-E539-4951-AC64-2A99B89B560C}" presName="rootComposite1" presStyleCnt="0"/>
      <dgm:spPr/>
    </dgm:pt>
    <dgm:pt modelId="{0421C35E-21E7-4DAE-9898-E439EAD3BF56}" type="pres">
      <dgm:prSet presAssocID="{75AFD4EF-E539-4951-AC64-2A99B89B560C}" presName="rootText1" presStyleLbl="node0" presStyleIdx="0" presStyleCnt="1" custScaleX="165789" custScaleY="146922" custLinFactNeighborY="-26921">
        <dgm:presLayoutVars>
          <dgm:chPref val="3"/>
        </dgm:presLayoutVars>
      </dgm:prSet>
      <dgm:spPr/>
    </dgm:pt>
    <dgm:pt modelId="{D93D3277-71ED-4C5B-852F-A8C39CB6A595}" type="pres">
      <dgm:prSet presAssocID="{75AFD4EF-E539-4951-AC64-2A99B89B560C}" presName="rootConnector1" presStyleLbl="node1" presStyleIdx="0" presStyleCnt="0"/>
      <dgm:spPr/>
    </dgm:pt>
    <dgm:pt modelId="{7E486AAC-01CE-49D2-AA5A-F83B8EDFE350}" type="pres">
      <dgm:prSet presAssocID="{75AFD4EF-E539-4951-AC64-2A99B89B560C}" presName="hierChild2" presStyleCnt="0"/>
      <dgm:spPr/>
    </dgm:pt>
    <dgm:pt modelId="{4CBCFE9C-05DE-4897-A60B-EB7473936335}" type="pres">
      <dgm:prSet presAssocID="{BFFB4F0A-AF82-4B97-8DF0-3A4E153D776F}" presName="Name37" presStyleLbl="parChTrans1D2" presStyleIdx="0" presStyleCnt="6"/>
      <dgm:spPr/>
    </dgm:pt>
    <dgm:pt modelId="{46C9049D-AE4D-469E-B188-6951F966E3F3}" type="pres">
      <dgm:prSet presAssocID="{CC6F06BB-E2DF-4AA9-9294-A5610DCEA033}" presName="hierRoot2" presStyleCnt="0">
        <dgm:presLayoutVars>
          <dgm:hierBranch val="init"/>
        </dgm:presLayoutVars>
      </dgm:prSet>
      <dgm:spPr/>
    </dgm:pt>
    <dgm:pt modelId="{74FB650B-1290-446B-B689-AA8F868DCD40}" type="pres">
      <dgm:prSet presAssocID="{CC6F06BB-E2DF-4AA9-9294-A5610DCEA033}" presName="rootComposite" presStyleCnt="0"/>
      <dgm:spPr/>
    </dgm:pt>
    <dgm:pt modelId="{B85C9E2D-D314-4415-A961-F532AD352BAB}" type="pres">
      <dgm:prSet presAssocID="{CC6F06BB-E2DF-4AA9-9294-A5610DCEA033}" presName="rootText" presStyleLbl="node2" presStyleIdx="0" presStyleCnt="6">
        <dgm:presLayoutVars>
          <dgm:chPref val="3"/>
        </dgm:presLayoutVars>
      </dgm:prSet>
      <dgm:spPr/>
    </dgm:pt>
    <dgm:pt modelId="{A65E2585-D16D-41B4-8648-8963D111C802}" type="pres">
      <dgm:prSet presAssocID="{CC6F06BB-E2DF-4AA9-9294-A5610DCEA033}" presName="rootConnector" presStyleLbl="node2" presStyleIdx="0" presStyleCnt="6"/>
      <dgm:spPr/>
    </dgm:pt>
    <dgm:pt modelId="{89B98579-512B-4A07-85F1-01F46889BAE8}" type="pres">
      <dgm:prSet presAssocID="{CC6F06BB-E2DF-4AA9-9294-A5610DCEA033}" presName="hierChild4" presStyleCnt="0"/>
      <dgm:spPr/>
    </dgm:pt>
    <dgm:pt modelId="{A4218A31-09FD-4593-99BE-DA5AD5062D30}" type="pres">
      <dgm:prSet presAssocID="{CC6F06BB-E2DF-4AA9-9294-A5610DCEA033}" presName="hierChild5" presStyleCnt="0"/>
      <dgm:spPr/>
    </dgm:pt>
    <dgm:pt modelId="{A0BFF00C-69D6-4606-B422-F219CA52BD9A}" type="pres">
      <dgm:prSet presAssocID="{BEC01322-8BE7-4650-B24D-D758718B8EAF}" presName="Name37" presStyleLbl="parChTrans1D2" presStyleIdx="1" presStyleCnt="6"/>
      <dgm:spPr/>
    </dgm:pt>
    <dgm:pt modelId="{47A7F3F0-9C66-4244-85F3-1F2877A65A7A}" type="pres">
      <dgm:prSet presAssocID="{7AECE751-B9F0-44BF-BDF1-C2B5C0C5781A}" presName="hierRoot2" presStyleCnt="0">
        <dgm:presLayoutVars>
          <dgm:hierBranch/>
        </dgm:presLayoutVars>
      </dgm:prSet>
      <dgm:spPr/>
    </dgm:pt>
    <dgm:pt modelId="{D0970D9B-64E9-4DDB-ACC1-AC8B92BAE90B}" type="pres">
      <dgm:prSet presAssocID="{7AECE751-B9F0-44BF-BDF1-C2B5C0C5781A}" presName="rootComposite" presStyleCnt="0"/>
      <dgm:spPr/>
    </dgm:pt>
    <dgm:pt modelId="{7F5C3F74-CC21-44D7-AAAE-CE3827E6A844}" type="pres">
      <dgm:prSet presAssocID="{7AECE751-B9F0-44BF-BDF1-C2B5C0C5781A}" presName="rootText" presStyleLbl="node2" presStyleIdx="1" presStyleCnt="6">
        <dgm:presLayoutVars>
          <dgm:chPref val="3"/>
        </dgm:presLayoutVars>
      </dgm:prSet>
      <dgm:spPr/>
    </dgm:pt>
    <dgm:pt modelId="{50697A42-8CA6-461E-A7BE-07310E96767F}" type="pres">
      <dgm:prSet presAssocID="{7AECE751-B9F0-44BF-BDF1-C2B5C0C5781A}" presName="rootConnector" presStyleLbl="node2" presStyleIdx="1" presStyleCnt="6"/>
      <dgm:spPr/>
    </dgm:pt>
    <dgm:pt modelId="{A1400E44-2483-40CC-8E31-0B0302360211}" type="pres">
      <dgm:prSet presAssocID="{7AECE751-B9F0-44BF-BDF1-C2B5C0C5781A}" presName="hierChild4" presStyleCnt="0"/>
      <dgm:spPr/>
    </dgm:pt>
    <dgm:pt modelId="{EEC416B4-2E72-4465-B497-45C8D449ACDB}" type="pres">
      <dgm:prSet presAssocID="{7AECE751-B9F0-44BF-BDF1-C2B5C0C5781A}" presName="hierChild5" presStyleCnt="0"/>
      <dgm:spPr/>
    </dgm:pt>
    <dgm:pt modelId="{8CAB4217-E357-4134-9D45-0458A22E64A3}" type="pres">
      <dgm:prSet presAssocID="{572148F1-8CF6-45B3-8053-AA8BFA50DB47}" presName="Name37" presStyleLbl="parChTrans1D2" presStyleIdx="2" presStyleCnt="6"/>
      <dgm:spPr/>
    </dgm:pt>
    <dgm:pt modelId="{953AA328-3492-4256-8D15-A3BD58596C5C}" type="pres">
      <dgm:prSet presAssocID="{FEB3A3C8-F472-4ACC-8E12-6236FC172DA3}" presName="hierRoot2" presStyleCnt="0">
        <dgm:presLayoutVars>
          <dgm:hierBranch val="init"/>
        </dgm:presLayoutVars>
      </dgm:prSet>
      <dgm:spPr/>
    </dgm:pt>
    <dgm:pt modelId="{493B2C6F-FFDC-4F24-AF86-16C0EBDF7701}" type="pres">
      <dgm:prSet presAssocID="{FEB3A3C8-F472-4ACC-8E12-6236FC172DA3}" presName="rootComposite" presStyleCnt="0"/>
      <dgm:spPr/>
    </dgm:pt>
    <dgm:pt modelId="{AFCED5D3-EDFD-4456-9637-DA63552C1FEC}" type="pres">
      <dgm:prSet presAssocID="{FEB3A3C8-F472-4ACC-8E12-6236FC172DA3}" presName="rootText" presStyleLbl="node2" presStyleIdx="2" presStyleCnt="6" custScaleX="113334">
        <dgm:presLayoutVars>
          <dgm:chPref val="3"/>
        </dgm:presLayoutVars>
      </dgm:prSet>
      <dgm:spPr/>
    </dgm:pt>
    <dgm:pt modelId="{8B3B63EC-BCB9-4ECC-9538-6E78EB75042C}" type="pres">
      <dgm:prSet presAssocID="{FEB3A3C8-F472-4ACC-8E12-6236FC172DA3}" presName="rootConnector" presStyleLbl="node2" presStyleIdx="2" presStyleCnt="6"/>
      <dgm:spPr/>
    </dgm:pt>
    <dgm:pt modelId="{4196531B-43A9-48E3-8A7A-0F49CB54739A}" type="pres">
      <dgm:prSet presAssocID="{FEB3A3C8-F472-4ACC-8E12-6236FC172DA3}" presName="hierChild4" presStyleCnt="0"/>
      <dgm:spPr/>
    </dgm:pt>
    <dgm:pt modelId="{7A297EFD-A9CE-4CCA-B989-DA940DBAE22A}" type="pres">
      <dgm:prSet presAssocID="{FEB3A3C8-F472-4ACC-8E12-6236FC172DA3}" presName="hierChild5" presStyleCnt="0"/>
      <dgm:spPr/>
    </dgm:pt>
    <dgm:pt modelId="{775FF850-7701-437B-B8A4-9C65F541B654}" type="pres">
      <dgm:prSet presAssocID="{EC30B283-66EA-4BC1-AF6D-0EA1B7366722}" presName="Name37" presStyleLbl="parChTrans1D2" presStyleIdx="3" presStyleCnt="6"/>
      <dgm:spPr/>
    </dgm:pt>
    <dgm:pt modelId="{F07B7001-3A16-4C47-A99E-AD382880500D}" type="pres">
      <dgm:prSet presAssocID="{499BAAFD-6E6E-4F6C-AF4B-7F640579717D}" presName="hierRoot2" presStyleCnt="0">
        <dgm:presLayoutVars>
          <dgm:hierBranch val="init"/>
        </dgm:presLayoutVars>
      </dgm:prSet>
      <dgm:spPr/>
    </dgm:pt>
    <dgm:pt modelId="{94674AD1-CBA0-4613-BF86-A1F616F6B663}" type="pres">
      <dgm:prSet presAssocID="{499BAAFD-6E6E-4F6C-AF4B-7F640579717D}" presName="rootComposite" presStyleCnt="0"/>
      <dgm:spPr/>
    </dgm:pt>
    <dgm:pt modelId="{E81B10F2-81E9-4780-951C-8C81203E6222}" type="pres">
      <dgm:prSet presAssocID="{499BAAFD-6E6E-4F6C-AF4B-7F640579717D}" presName="rootText" presStyleLbl="node2" presStyleIdx="3" presStyleCnt="6">
        <dgm:presLayoutVars>
          <dgm:chPref val="3"/>
        </dgm:presLayoutVars>
      </dgm:prSet>
      <dgm:spPr/>
    </dgm:pt>
    <dgm:pt modelId="{03992662-C013-4D1E-9A21-602B88FFC4A8}" type="pres">
      <dgm:prSet presAssocID="{499BAAFD-6E6E-4F6C-AF4B-7F640579717D}" presName="rootConnector" presStyleLbl="node2" presStyleIdx="3" presStyleCnt="6"/>
      <dgm:spPr/>
    </dgm:pt>
    <dgm:pt modelId="{48686970-16E3-469A-A75F-5A15CA9D6C4C}" type="pres">
      <dgm:prSet presAssocID="{499BAAFD-6E6E-4F6C-AF4B-7F640579717D}" presName="hierChild4" presStyleCnt="0"/>
      <dgm:spPr/>
    </dgm:pt>
    <dgm:pt modelId="{5EBD53D9-338F-4262-80D1-0CC446814DAE}" type="pres">
      <dgm:prSet presAssocID="{499BAAFD-6E6E-4F6C-AF4B-7F640579717D}" presName="hierChild5" presStyleCnt="0"/>
      <dgm:spPr/>
    </dgm:pt>
    <dgm:pt modelId="{0533C29B-19F4-42F0-A9AB-E1C279BF7856}" type="pres">
      <dgm:prSet presAssocID="{2054B20F-F7AC-48D2-8D6E-C2C0CC6342EE}" presName="Name37" presStyleLbl="parChTrans1D2" presStyleIdx="4" presStyleCnt="6"/>
      <dgm:spPr/>
    </dgm:pt>
    <dgm:pt modelId="{D9766CED-0CF8-4C4D-B60E-D1DC9D23833F}" type="pres">
      <dgm:prSet presAssocID="{12421D4A-B171-41FF-B419-CB6BD1A14A1B}" presName="hierRoot2" presStyleCnt="0">
        <dgm:presLayoutVars>
          <dgm:hierBranch val="init"/>
        </dgm:presLayoutVars>
      </dgm:prSet>
      <dgm:spPr/>
    </dgm:pt>
    <dgm:pt modelId="{CA932445-BED6-409C-9AAF-A8C1EEF91A0F}" type="pres">
      <dgm:prSet presAssocID="{12421D4A-B171-41FF-B419-CB6BD1A14A1B}" presName="rootComposite" presStyleCnt="0"/>
      <dgm:spPr/>
    </dgm:pt>
    <dgm:pt modelId="{BF61B57B-8616-484E-95CB-EF584604DDBF}" type="pres">
      <dgm:prSet presAssocID="{12421D4A-B171-41FF-B419-CB6BD1A14A1B}" presName="rootText" presStyleLbl="node2" presStyleIdx="4" presStyleCnt="6" custScaleX="113174">
        <dgm:presLayoutVars>
          <dgm:chPref val="3"/>
        </dgm:presLayoutVars>
      </dgm:prSet>
      <dgm:spPr/>
    </dgm:pt>
    <dgm:pt modelId="{D756D725-8935-404A-9592-9AD3C4750AA6}" type="pres">
      <dgm:prSet presAssocID="{12421D4A-B171-41FF-B419-CB6BD1A14A1B}" presName="rootConnector" presStyleLbl="node2" presStyleIdx="4" presStyleCnt="6"/>
      <dgm:spPr/>
    </dgm:pt>
    <dgm:pt modelId="{0FA8AA70-90D2-4A7F-A77D-0D948FF03E0C}" type="pres">
      <dgm:prSet presAssocID="{12421D4A-B171-41FF-B419-CB6BD1A14A1B}" presName="hierChild4" presStyleCnt="0"/>
      <dgm:spPr/>
    </dgm:pt>
    <dgm:pt modelId="{4E89BCEE-D958-4AE0-9D4B-D4D6E7E6550E}" type="pres">
      <dgm:prSet presAssocID="{12421D4A-B171-41FF-B419-CB6BD1A14A1B}" presName="hierChild5" presStyleCnt="0"/>
      <dgm:spPr/>
    </dgm:pt>
    <dgm:pt modelId="{6713E6C9-EFEC-47BA-9521-012FC93FE0DE}" type="pres">
      <dgm:prSet presAssocID="{E2E6B1EA-9FC9-46D8-8B38-8484421F7917}" presName="Name37" presStyleLbl="parChTrans1D2" presStyleIdx="5" presStyleCnt="6"/>
      <dgm:spPr/>
    </dgm:pt>
    <dgm:pt modelId="{E446087E-F96F-4AF0-9D9A-E3DF986BCD77}" type="pres">
      <dgm:prSet presAssocID="{93C2FF27-93D5-4E78-8452-ADED9DEA587B}" presName="hierRoot2" presStyleCnt="0">
        <dgm:presLayoutVars>
          <dgm:hierBranch val="init"/>
        </dgm:presLayoutVars>
      </dgm:prSet>
      <dgm:spPr/>
    </dgm:pt>
    <dgm:pt modelId="{90367FAB-B0ED-4709-8365-3881C9DDFFE4}" type="pres">
      <dgm:prSet presAssocID="{93C2FF27-93D5-4E78-8452-ADED9DEA587B}" presName="rootComposite" presStyleCnt="0"/>
      <dgm:spPr/>
    </dgm:pt>
    <dgm:pt modelId="{69983E38-DDB4-4AF2-B1AD-29BBD2004533}" type="pres">
      <dgm:prSet presAssocID="{93C2FF27-93D5-4E78-8452-ADED9DEA587B}" presName="rootText" presStyleLbl="node2" presStyleIdx="5" presStyleCnt="6" custScaleX="71493">
        <dgm:presLayoutVars>
          <dgm:chPref val="3"/>
        </dgm:presLayoutVars>
      </dgm:prSet>
      <dgm:spPr/>
    </dgm:pt>
    <dgm:pt modelId="{BCFD6459-92F7-43D9-A1B1-D16AD5E5101F}" type="pres">
      <dgm:prSet presAssocID="{93C2FF27-93D5-4E78-8452-ADED9DEA587B}" presName="rootConnector" presStyleLbl="node2" presStyleIdx="5" presStyleCnt="6"/>
      <dgm:spPr/>
    </dgm:pt>
    <dgm:pt modelId="{D419A984-9E29-4661-A347-F30FD54EFC57}" type="pres">
      <dgm:prSet presAssocID="{93C2FF27-93D5-4E78-8452-ADED9DEA587B}" presName="hierChild4" presStyleCnt="0"/>
      <dgm:spPr/>
    </dgm:pt>
    <dgm:pt modelId="{6687E211-6BF2-437E-8971-401D2EEFE7AD}" type="pres">
      <dgm:prSet presAssocID="{93C2FF27-93D5-4E78-8452-ADED9DEA587B}" presName="hierChild5" presStyleCnt="0"/>
      <dgm:spPr/>
    </dgm:pt>
    <dgm:pt modelId="{90F63CEC-6BAE-43CE-BCFC-278D53D699C2}" type="pres">
      <dgm:prSet presAssocID="{75AFD4EF-E539-4951-AC64-2A99B89B560C}" presName="hierChild3" presStyleCnt="0"/>
      <dgm:spPr/>
    </dgm:pt>
  </dgm:ptLst>
  <dgm:cxnLst>
    <dgm:cxn modelId="{0F2CD103-1186-42E1-B67B-3BB748EDB795}" type="presOf" srcId="{CC6F06BB-E2DF-4AA9-9294-A5610DCEA033}" destId="{B85C9E2D-D314-4415-A961-F532AD352BAB}" srcOrd="0" destOrd="0" presId="urn:microsoft.com/office/officeart/2005/8/layout/orgChart1"/>
    <dgm:cxn modelId="{34092D0A-8E9A-4E09-B186-AEA1F76C1B0D}" type="presOf" srcId="{572148F1-8CF6-45B3-8053-AA8BFA50DB47}" destId="{8CAB4217-E357-4134-9D45-0458A22E64A3}" srcOrd="0" destOrd="0" presId="urn:microsoft.com/office/officeart/2005/8/layout/orgChart1"/>
    <dgm:cxn modelId="{1B12510C-6714-4D92-B652-DC33761EE50D}" type="presOf" srcId="{7AECE751-B9F0-44BF-BDF1-C2B5C0C5781A}" destId="{7F5C3F74-CC21-44D7-AAAE-CE3827E6A844}" srcOrd="0" destOrd="0" presId="urn:microsoft.com/office/officeart/2005/8/layout/orgChart1"/>
    <dgm:cxn modelId="{9203140F-353F-474C-A728-C9BF26194C3F}" type="presOf" srcId="{12421D4A-B171-41FF-B419-CB6BD1A14A1B}" destId="{D756D725-8935-404A-9592-9AD3C4750AA6}" srcOrd="1" destOrd="0" presId="urn:microsoft.com/office/officeart/2005/8/layout/orgChart1"/>
    <dgm:cxn modelId="{8F75F31C-C5D3-485B-861B-3FD81A79F55C}" srcId="{75AFD4EF-E539-4951-AC64-2A99B89B560C}" destId="{499BAAFD-6E6E-4F6C-AF4B-7F640579717D}" srcOrd="3" destOrd="0" parTransId="{EC30B283-66EA-4BC1-AF6D-0EA1B7366722}" sibTransId="{4D06F1AF-2796-43F4-8991-C92D2A5CB90C}"/>
    <dgm:cxn modelId="{86AE5726-1133-4DE5-BA62-B259E570D40F}" srcId="{75AFD4EF-E539-4951-AC64-2A99B89B560C}" destId="{12421D4A-B171-41FF-B419-CB6BD1A14A1B}" srcOrd="4" destOrd="0" parTransId="{2054B20F-F7AC-48D2-8D6E-C2C0CC6342EE}" sibTransId="{3527CCAC-29C2-454C-9EFA-2F088F4D5BE8}"/>
    <dgm:cxn modelId="{D0885F27-01FF-4C20-85D6-ADF3C012DA57}" type="presOf" srcId="{75AFD4EF-E539-4951-AC64-2A99B89B560C}" destId="{0421C35E-21E7-4DAE-9898-E439EAD3BF56}" srcOrd="0" destOrd="0" presId="urn:microsoft.com/office/officeart/2005/8/layout/orgChart1"/>
    <dgm:cxn modelId="{741D3B39-0E48-4CF7-B476-56F2A15F3AE5}" srcId="{75AFD4EF-E539-4951-AC64-2A99B89B560C}" destId="{7AECE751-B9F0-44BF-BDF1-C2B5C0C5781A}" srcOrd="1" destOrd="0" parTransId="{BEC01322-8BE7-4650-B24D-D758718B8EAF}" sibTransId="{78EDDD7C-1378-415D-B864-C4F64E68E5E5}"/>
    <dgm:cxn modelId="{A18C6069-EA39-44D4-AF15-7E3F1E4F2B0A}" type="presOf" srcId="{12421D4A-B171-41FF-B419-CB6BD1A14A1B}" destId="{BF61B57B-8616-484E-95CB-EF584604DDBF}" srcOrd="0" destOrd="0" presId="urn:microsoft.com/office/officeart/2005/8/layout/orgChart1"/>
    <dgm:cxn modelId="{3D967B4D-54DB-45BA-8FD4-9F1C9B325212}" type="presOf" srcId="{EC30B283-66EA-4BC1-AF6D-0EA1B7366722}" destId="{775FF850-7701-437B-B8A4-9C65F541B654}" srcOrd="0" destOrd="0" presId="urn:microsoft.com/office/officeart/2005/8/layout/orgChart1"/>
    <dgm:cxn modelId="{9D9CB87F-C643-4820-95C1-7526367EDC90}" type="presOf" srcId="{499BAAFD-6E6E-4F6C-AF4B-7F640579717D}" destId="{03992662-C013-4D1E-9A21-602B88FFC4A8}" srcOrd="1" destOrd="0" presId="urn:microsoft.com/office/officeart/2005/8/layout/orgChart1"/>
    <dgm:cxn modelId="{17232285-69AF-425D-9920-2084E5ABAAA2}" type="presOf" srcId="{93C2FF27-93D5-4E78-8452-ADED9DEA587B}" destId="{69983E38-DDB4-4AF2-B1AD-29BBD2004533}" srcOrd="0" destOrd="0" presId="urn:microsoft.com/office/officeart/2005/8/layout/orgChart1"/>
    <dgm:cxn modelId="{8F85BF89-D7D3-4474-B775-7ED638A3A125}" type="presOf" srcId="{BEC01322-8BE7-4650-B24D-D758718B8EAF}" destId="{A0BFF00C-69D6-4606-B422-F219CA52BD9A}" srcOrd="0" destOrd="0" presId="urn:microsoft.com/office/officeart/2005/8/layout/orgChart1"/>
    <dgm:cxn modelId="{A59E7B90-48DF-424D-AB13-23C005899608}" type="presOf" srcId="{FEB3A3C8-F472-4ACC-8E12-6236FC172DA3}" destId="{8B3B63EC-BCB9-4ECC-9538-6E78EB75042C}" srcOrd="1" destOrd="0" presId="urn:microsoft.com/office/officeart/2005/8/layout/orgChart1"/>
    <dgm:cxn modelId="{4A2AB395-286B-41C4-8AFF-550646E8A900}" type="presOf" srcId="{CC6F06BB-E2DF-4AA9-9294-A5610DCEA033}" destId="{A65E2585-D16D-41B4-8648-8963D111C802}" srcOrd="1" destOrd="0" presId="urn:microsoft.com/office/officeart/2005/8/layout/orgChart1"/>
    <dgm:cxn modelId="{9D5DD896-56AE-4E04-9CD7-4705CC85FC28}" type="presOf" srcId="{2054B20F-F7AC-48D2-8D6E-C2C0CC6342EE}" destId="{0533C29B-19F4-42F0-A9AB-E1C279BF7856}" srcOrd="0" destOrd="0" presId="urn:microsoft.com/office/officeart/2005/8/layout/orgChart1"/>
    <dgm:cxn modelId="{E855AFAA-61CB-43D0-AD99-03976DE5EA9C}" type="presOf" srcId="{BFFB4F0A-AF82-4B97-8DF0-3A4E153D776F}" destId="{4CBCFE9C-05DE-4897-A60B-EB7473936335}" srcOrd="0" destOrd="0" presId="urn:microsoft.com/office/officeart/2005/8/layout/orgChart1"/>
    <dgm:cxn modelId="{CD273EAB-B1FC-4010-833D-C49CA07685CA}" type="presOf" srcId="{FEB3A3C8-F472-4ACC-8E12-6236FC172DA3}" destId="{AFCED5D3-EDFD-4456-9637-DA63552C1FEC}" srcOrd="0" destOrd="0" presId="urn:microsoft.com/office/officeart/2005/8/layout/orgChart1"/>
    <dgm:cxn modelId="{55EDBAB2-8B00-4CEF-AD62-2374BEE5699E}" srcId="{75AFD4EF-E539-4951-AC64-2A99B89B560C}" destId="{93C2FF27-93D5-4E78-8452-ADED9DEA587B}" srcOrd="5" destOrd="0" parTransId="{E2E6B1EA-9FC9-46D8-8B38-8484421F7917}" sibTransId="{DC8F5945-350B-4599-9DFC-AFA16C501CB5}"/>
    <dgm:cxn modelId="{3DEBBCB6-01F1-4358-9620-4D853149E28B}" srcId="{75AFD4EF-E539-4951-AC64-2A99B89B560C}" destId="{CC6F06BB-E2DF-4AA9-9294-A5610DCEA033}" srcOrd="0" destOrd="0" parTransId="{BFFB4F0A-AF82-4B97-8DF0-3A4E153D776F}" sibTransId="{E972E4D9-E435-466E-A048-30B1BDAD423E}"/>
    <dgm:cxn modelId="{604170BD-7B19-4310-A776-2CB84B97FE46}" type="presOf" srcId="{75AFD4EF-E539-4951-AC64-2A99B89B560C}" destId="{D93D3277-71ED-4C5B-852F-A8C39CB6A595}" srcOrd="1" destOrd="0" presId="urn:microsoft.com/office/officeart/2005/8/layout/orgChart1"/>
    <dgm:cxn modelId="{41043CCC-AE13-48FA-A3FC-F31869952DBB}" type="presOf" srcId="{24AEBA28-575E-40AF-91F3-33F16F59B7C2}" destId="{AB07E813-C975-4CD8-8105-3E0E16F527DD}" srcOrd="0" destOrd="0" presId="urn:microsoft.com/office/officeart/2005/8/layout/orgChart1"/>
    <dgm:cxn modelId="{80E557CF-0D80-4C91-8455-C7CDB8B0A818}" type="presOf" srcId="{499BAAFD-6E6E-4F6C-AF4B-7F640579717D}" destId="{E81B10F2-81E9-4780-951C-8C81203E6222}" srcOrd="0" destOrd="0" presId="urn:microsoft.com/office/officeart/2005/8/layout/orgChart1"/>
    <dgm:cxn modelId="{C13D67D5-693D-44D1-A91D-2F9FE781220C}" type="presOf" srcId="{7AECE751-B9F0-44BF-BDF1-C2B5C0C5781A}" destId="{50697A42-8CA6-461E-A7BE-07310E96767F}" srcOrd="1" destOrd="0" presId="urn:microsoft.com/office/officeart/2005/8/layout/orgChart1"/>
    <dgm:cxn modelId="{D8E291D7-0442-4DC7-856A-A1CD1AE1D730}" type="presOf" srcId="{E2E6B1EA-9FC9-46D8-8B38-8484421F7917}" destId="{6713E6C9-EFEC-47BA-9521-012FC93FE0DE}" srcOrd="0" destOrd="0" presId="urn:microsoft.com/office/officeart/2005/8/layout/orgChart1"/>
    <dgm:cxn modelId="{D8DC23E1-B617-4737-8681-AD4B87D1079D}" srcId="{75AFD4EF-E539-4951-AC64-2A99B89B560C}" destId="{FEB3A3C8-F472-4ACC-8E12-6236FC172DA3}" srcOrd="2" destOrd="0" parTransId="{572148F1-8CF6-45B3-8053-AA8BFA50DB47}" sibTransId="{AD4B6BE8-5917-4CE9-9F71-9C0D93FC393C}"/>
    <dgm:cxn modelId="{8314C3ED-0EE4-489D-8B1F-B40F847A23F4}" type="presOf" srcId="{93C2FF27-93D5-4E78-8452-ADED9DEA587B}" destId="{BCFD6459-92F7-43D9-A1B1-D16AD5E5101F}" srcOrd="1" destOrd="0" presId="urn:microsoft.com/office/officeart/2005/8/layout/orgChart1"/>
    <dgm:cxn modelId="{509A9DFB-58D8-4CC0-96BA-56A0047183DE}" srcId="{24AEBA28-575E-40AF-91F3-33F16F59B7C2}" destId="{75AFD4EF-E539-4951-AC64-2A99B89B560C}" srcOrd="0" destOrd="0" parTransId="{F52EEEA7-7610-4A08-875C-13A37DA41361}" sibTransId="{F1F2D9C5-FC53-47FF-B8B4-43DA958704F8}"/>
    <dgm:cxn modelId="{F1D7CB6B-A0BF-4DA3-B6AB-78D475048E3C}" type="presParOf" srcId="{AB07E813-C975-4CD8-8105-3E0E16F527DD}" destId="{92086554-B526-4CE8-9599-1D02630D9026}" srcOrd="0" destOrd="0" presId="urn:microsoft.com/office/officeart/2005/8/layout/orgChart1"/>
    <dgm:cxn modelId="{0702334E-C856-45D4-A4BD-E36238632A78}" type="presParOf" srcId="{92086554-B526-4CE8-9599-1D02630D9026}" destId="{E473C57A-91A1-4B95-9AA7-F4801BCE47EB}" srcOrd="0" destOrd="0" presId="urn:microsoft.com/office/officeart/2005/8/layout/orgChart1"/>
    <dgm:cxn modelId="{A59A70C1-3FF9-4FA5-8398-A2ABC6D1A42D}" type="presParOf" srcId="{E473C57A-91A1-4B95-9AA7-F4801BCE47EB}" destId="{0421C35E-21E7-4DAE-9898-E439EAD3BF56}" srcOrd="0" destOrd="0" presId="urn:microsoft.com/office/officeart/2005/8/layout/orgChart1"/>
    <dgm:cxn modelId="{1B5863C2-1854-43A2-B41C-FDDDD706D628}" type="presParOf" srcId="{E473C57A-91A1-4B95-9AA7-F4801BCE47EB}" destId="{D93D3277-71ED-4C5B-852F-A8C39CB6A595}" srcOrd="1" destOrd="0" presId="urn:microsoft.com/office/officeart/2005/8/layout/orgChart1"/>
    <dgm:cxn modelId="{A9496EE4-7B39-4C8D-B9E0-91610623ACDE}" type="presParOf" srcId="{92086554-B526-4CE8-9599-1D02630D9026}" destId="{7E486AAC-01CE-49D2-AA5A-F83B8EDFE350}" srcOrd="1" destOrd="0" presId="urn:microsoft.com/office/officeart/2005/8/layout/orgChart1"/>
    <dgm:cxn modelId="{314BC569-5154-4154-A7D9-1946C0545F81}" type="presParOf" srcId="{7E486AAC-01CE-49D2-AA5A-F83B8EDFE350}" destId="{4CBCFE9C-05DE-4897-A60B-EB7473936335}" srcOrd="0" destOrd="0" presId="urn:microsoft.com/office/officeart/2005/8/layout/orgChart1"/>
    <dgm:cxn modelId="{651DA226-EAAA-44EC-8062-AB704071CC2E}" type="presParOf" srcId="{7E486AAC-01CE-49D2-AA5A-F83B8EDFE350}" destId="{46C9049D-AE4D-469E-B188-6951F966E3F3}" srcOrd="1" destOrd="0" presId="urn:microsoft.com/office/officeart/2005/8/layout/orgChart1"/>
    <dgm:cxn modelId="{A96E74C8-C6EC-41E6-9C4D-C95913C0F084}" type="presParOf" srcId="{46C9049D-AE4D-469E-B188-6951F966E3F3}" destId="{74FB650B-1290-446B-B689-AA8F868DCD40}" srcOrd="0" destOrd="0" presId="urn:microsoft.com/office/officeart/2005/8/layout/orgChart1"/>
    <dgm:cxn modelId="{B60C993A-F310-4452-B4DC-98182096AB1D}" type="presParOf" srcId="{74FB650B-1290-446B-B689-AA8F868DCD40}" destId="{B85C9E2D-D314-4415-A961-F532AD352BAB}" srcOrd="0" destOrd="0" presId="urn:microsoft.com/office/officeart/2005/8/layout/orgChart1"/>
    <dgm:cxn modelId="{1E011C64-3C6A-4235-A592-D876379F5E58}" type="presParOf" srcId="{74FB650B-1290-446B-B689-AA8F868DCD40}" destId="{A65E2585-D16D-41B4-8648-8963D111C802}" srcOrd="1" destOrd="0" presId="urn:microsoft.com/office/officeart/2005/8/layout/orgChart1"/>
    <dgm:cxn modelId="{5BA6B974-4FFE-4390-94CF-5DC8E9E477AE}" type="presParOf" srcId="{46C9049D-AE4D-469E-B188-6951F966E3F3}" destId="{89B98579-512B-4A07-85F1-01F46889BAE8}" srcOrd="1" destOrd="0" presId="urn:microsoft.com/office/officeart/2005/8/layout/orgChart1"/>
    <dgm:cxn modelId="{9C742F0C-7AD2-4D65-BED3-1B77FECDF1B0}" type="presParOf" srcId="{46C9049D-AE4D-469E-B188-6951F966E3F3}" destId="{A4218A31-09FD-4593-99BE-DA5AD5062D30}" srcOrd="2" destOrd="0" presId="urn:microsoft.com/office/officeart/2005/8/layout/orgChart1"/>
    <dgm:cxn modelId="{7C66D038-9258-45D3-8AFA-AE173B987537}" type="presParOf" srcId="{7E486AAC-01CE-49D2-AA5A-F83B8EDFE350}" destId="{A0BFF00C-69D6-4606-B422-F219CA52BD9A}" srcOrd="2" destOrd="0" presId="urn:microsoft.com/office/officeart/2005/8/layout/orgChart1"/>
    <dgm:cxn modelId="{50FB6060-5006-4C47-8AE8-C4899677C126}" type="presParOf" srcId="{7E486AAC-01CE-49D2-AA5A-F83B8EDFE350}" destId="{47A7F3F0-9C66-4244-85F3-1F2877A65A7A}" srcOrd="3" destOrd="0" presId="urn:microsoft.com/office/officeart/2005/8/layout/orgChart1"/>
    <dgm:cxn modelId="{4ADC0EA4-54A6-4638-B513-1F3C0EA75C03}" type="presParOf" srcId="{47A7F3F0-9C66-4244-85F3-1F2877A65A7A}" destId="{D0970D9B-64E9-4DDB-ACC1-AC8B92BAE90B}" srcOrd="0" destOrd="0" presId="urn:microsoft.com/office/officeart/2005/8/layout/orgChart1"/>
    <dgm:cxn modelId="{3332F6AD-B6AD-4EFC-926E-8EF9FB8AA72E}" type="presParOf" srcId="{D0970D9B-64E9-4DDB-ACC1-AC8B92BAE90B}" destId="{7F5C3F74-CC21-44D7-AAAE-CE3827E6A844}" srcOrd="0" destOrd="0" presId="urn:microsoft.com/office/officeart/2005/8/layout/orgChart1"/>
    <dgm:cxn modelId="{AA99BFA5-1217-4C55-B008-CB4846958C2B}" type="presParOf" srcId="{D0970D9B-64E9-4DDB-ACC1-AC8B92BAE90B}" destId="{50697A42-8CA6-461E-A7BE-07310E96767F}" srcOrd="1" destOrd="0" presId="urn:microsoft.com/office/officeart/2005/8/layout/orgChart1"/>
    <dgm:cxn modelId="{5D515550-2689-47B0-BC36-A0026BE19353}" type="presParOf" srcId="{47A7F3F0-9C66-4244-85F3-1F2877A65A7A}" destId="{A1400E44-2483-40CC-8E31-0B0302360211}" srcOrd="1" destOrd="0" presId="urn:microsoft.com/office/officeart/2005/8/layout/orgChart1"/>
    <dgm:cxn modelId="{87276B03-DE4C-461E-AAB2-5D2825613229}" type="presParOf" srcId="{47A7F3F0-9C66-4244-85F3-1F2877A65A7A}" destId="{EEC416B4-2E72-4465-B497-45C8D449ACDB}" srcOrd="2" destOrd="0" presId="urn:microsoft.com/office/officeart/2005/8/layout/orgChart1"/>
    <dgm:cxn modelId="{B5C3B325-B047-4B39-ABB2-F97C33316533}" type="presParOf" srcId="{7E486AAC-01CE-49D2-AA5A-F83B8EDFE350}" destId="{8CAB4217-E357-4134-9D45-0458A22E64A3}" srcOrd="4" destOrd="0" presId="urn:microsoft.com/office/officeart/2005/8/layout/orgChart1"/>
    <dgm:cxn modelId="{61FC7221-1D69-48EE-AF49-3332A853D9EB}" type="presParOf" srcId="{7E486AAC-01CE-49D2-AA5A-F83B8EDFE350}" destId="{953AA328-3492-4256-8D15-A3BD58596C5C}" srcOrd="5" destOrd="0" presId="urn:microsoft.com/office/officeart/2005/8/layout/orgChart1"/>
    <dgm:cxn modelId="{EFF559CE-320E-4959-8BFD-048DBFAB63D4}" type="presParOf" srcId="{953AA328-3492-4256-8D15-A3BD58596C5C}" destId="{493B2C6F-FFDC-4F24-AF86-16C0EBDF7701}" srcOrd="0" destOrd="0" presId="urn:microsoft.com/office/officeart/2005/8/layout/orgChart1"/>
    <dgm:cxn modelId="{1E53AE19-B3A7-4DE0-8613-68A7B27E0AE8}" type="presParOf" srcId="{493B2C6F-FFDC-4F24-AF86-16C0EBDF7701}" destId="{AFCED5D3-EDFD-4456-9637-DA63552C1FEC}" srcOrd="0" destOrd="0" presId="urn:microsoft.com/office/officeart/2005/8/layout/orgChart1"/>
    <dgm:cxn modelId="{811E5DC7-9E01-4BCE-9AD6-7FB49549542B}" type="presParOf" srcId="{493B2C6F-FFDC-4F24-AF86-16C0EBDF7701}" destId="{8B3B63EC-BCB9-4ECC-9538-6E78EB75042C}" srcOrd="1" destOrd="0" presId="urn:microsoft.com/office/officeart/2005/8/layout/orgChart1"/>
    <dgm:cxn modelId="{59C8A92C-D050-4D60-BD17-BEC48CD1B038}" type="presParOf" srcId="{953AA328-3492-4256-8D15-A3BD58596C5C}" destId="{4196531B-43A9-48E3-8A7A-0F49CB54739A}" srcOrd="1" destOrd="0" presId="urn:microsoft.com/office/officeart/2005/8/layout/orgChart1"/>
    <dgm:cxn modelId="{4D15A71C-0805-4D3A-88DD-6E09953A24B7}" type="presParOf" srcId="{953AA328-3492-4256-8D15-A3BD58596C5C}" destId="{7A297EFD-A9CE-4CCA-B989-DA940DBAE22A}" srcOrd="2" destOrd="0" presId="urn:microsoft.com/office/officeart/2005/8/layout/orgChart1"/>
    <dgm:cxn modelId="{9F130C75-B6CA-40C7-A5F8-D814CBDB7084}" type="presParOf" srcId="{7E486AAC-01CE-49D2-AA5A-F83B8EDFE350}" destId="{775FF850-7701-437B-B8A4-9C65F541B654}" srcOrd="6" destOrd="0" presId="urn:microsoft.com/office/officeart/2005/8/layout/orgChart1"/>
    <dgm:cxn modelId="{4C0F6EBA-1B84-4996-8AFF-36801BBABD13}" type="presParOf" srcId="{7E486AAC-01CE-49D2-AA5A-F83B8EDFE350}" destId="{F07B7001-3A16-4C47-A99E-AD382880500D}" srcOrd="7" destOrd="0" presId="urn:microsoft.com/office/officeart/2005/8/layout/orgChart1"/>
    <dgm:cxn modelId="{C3A2D2CF-3943-47F9-834B-3C6248C99FC4}" type="presParOf" srcId="{F07B7001-3A16-4C47-A99E-AD382880500D}" destId="{94674AD1-CBA0-4613-BF86-A1F616F6B663}" srcOrd="0" destOrd="0" presId="urn:microsoft.com/office/officeart/2005/8/layout/orgChart1"/>
    <dgm:cxn modelId="{9DF30B23-1781-4BB2-B402-3FFA8CE70A8F}" type="presParOf" srcId="{94674AD1-CBA0-4613-BF86-A1F616F6B663}" destId="{E81B10F2-81E9-4780-951C-8C81203E6222}" srcOrd="0" destOrd="0" presId="urn:microsoft.com/office/officeart/2005/8/layout/orgChart1"/>
    <dgm:cxn modelId="{4B558AC4-98A5-442D-A7AF-19A29478D565}" type="presParOf" srcId="{94674AD1-CBA0-4613-BF86-A1F616F6B663}" destId="{03992662-C013-4D1E-9A21-602B88FFC4A8}" srcOrd="1" destOrd="0" presId="urn:microsoft.com/office/officeart/2005/8/layout/orgChart1"/>
    <dgm:cxn modelId="{51465489-478A-409C-8F29-5459051FB9A7}" type="presParOf" srcId="{F07B7001-3A16-4C47-A99E-AD382880500D}" destId="{48686970-16E3-469A-A75F-5A15CA9D6C4C}" srcOrd="1" destOrd="0" presId="urn:microsoft.com/office/officeart/2005/8/layout/orgChart1"/>
    <dgm:cxn modelId="{F39A8028-FB4B-4F80-B7F1-0FC37C141BBD}" type="presParOf" srcId="{F07B7001-3A16-4C47-A99E-AD382880500D}" destId="{5EBD53D9-338F-4262-80D1-0CC446814DAE}" srcOrd="2" destOrd="0" presId="urn:microsoft.com/office/officeart/2005/8/layout/orgChart1"/>
    <dgm:cxn modelId="{A7A860D6-69D2-4BAD-BDF8-F078238ECFA4}" type="presParOf" srcId="{7E486AAC-01CE-49D2-AA5A-F83B8EDFE350}" destId="{0533C29B-19F4-42F0-A9AB-E1C279BF7856}" srcOrd="8" destOrd="0" presId="urn:microsoft.com/office/officeart/2005/8/layout/orgChart1"/>
    <dgm:cxn modelId="{CA40FDC1-77C8-4C65-B19D-39067B9421E1}" type="presParOf" srcId="{7E486AAC-01CE-49D2-AA5A-F83B8EDFE350}" destId="{D9766CED-0CF8-4C4D-B60E-D1DC9D23833F}" srcOrd="9" destOrd="0" presId="urn:microsoft.com/office/officeart/2005/8/layout/orgChart1"/>
    <dgm:cxn modelId="{10B7D23B-73B1-4951-ADBB-FF31354BF1B2}" type="presParOf" srcId="{D9766CED-0CF8-4C4D-B60E-D1DC9D23833F}" destId="{CA932445-BED6-409C-9AAF-A8C1EEF91A0F}" srcOrd="0" destOrd="0" presId="urn:microsoft.com/office/officeart/2005/8/layout/orgChart1"/>
    <dgm:cxn modelId="{E9A80666-796C-4A36-974C-2A697F52D14A}" type="presParOf" srcId="{CA932445-BED6-409C-9AAF-A8C1EEF91A0F}" destId="{BF61B57B-8616-484E-95CB-EF584604DDBF}" srcOrd="0" destOrd="0" presId="urn:microsoft.com/office/officeart/2005/8/layout/orgChart1"/>
    <dgm:cxn modelId="{A0EA6D2E-BA1A-4CED-A003-D508FD2DCAF3}" type="presParOf" srcId="{CA932445-BED6-409C-9AAF-A8C1EEF91A0F}" destId="{D756D725-8935-404A-9592-9AD3C4750AA6}" srcOrd="1" destOrd="0" presId="urn:microsoft.com/office/officeart/2005/8/layout/orgChart1"/>
    <dgm:cxn modelId="{3B5C1B06-1D12-42F1-8BF8-2C9BF8942062}" type="presParOf" srcId="{D9766CED-0CF8-4C4D-B60E-D1DC9D23833F}" destId="{0FA8AA70-90D2-4A7F-A77D-0D948FF03E0C}" srcOrd="1" destOrd="0" presId="urn:microsoft.com/office/officeart/2005/8/layout/orgChart1"/>
    <dgm:cxn modelId="{0A1F90F7-5524-4A17-9ACE-0AD9FB57F932}" type="presParOf" srcId="{D9766CED-0CF8-4C4D-B60E-D1DC9D23833F}" destId="{4E89BCEE-D958-4AE0-9D4B-D4D6E7E6550E}" srcOrd="2" destOrd="0" presId="urn:microsoft.com/office/officeart/2005/8/layout/orgChart1"/>
    <dgm:cxn modelId="{FC1A38D5-E94D-490F-A849-7A98BFF28D2C}" type="presParOf" srcId="{7E486AAC-01CE-49D2-AA5A-F83B8EDFE350}" destId="{6713E6C9-EFEC-47BA-9521-012FC93FE0DE}" srcOrd="10" destOrd="0" presId="urn:microsoft.com/office/officeart/2005/8/layout/orgChart1"/>
    <dgm:cxn modelId="{3DC0260A-36AA-4EE8-9C46-0B014316EA58}" type="presParOf" srcId="{7E486AAC-01CE-49D2-AA5A-F83B8EDFE350}" destId="{E446087E-F96F-4AF0-9D9A-E3DF986BCD77}" srcOrd="11" destOrd="0" presId="urn:microsoft.com/office/officeart/2005/8/layout/orgChart1"/>
    <dgm:cxn modelId="{A7B41055-0B5F-4F43-84CD-C3A53BA8986C}" type="presParOf" srcId="{E446087E-F96F-4AF0-9D9A-E3DF986BCD77}" destId="{90367FAB-B0ED-4709-8365-3881C9DDFFE4}" srcOrd="0" destOrd="0" presId="urn:microsoft.com/office/officeart/2005/8/layout/orgChart1"/>
    <dgm:cxn modelId="{B44780ED-5677-4339-9D35-52D78BAFDD1B}" type="presParOf" srcId="{90367FAB-B0ED-4709-8365-3881C9DDFFE4}" destId="{69983E38-DDB4-4AF2-B1AD-29BBD2004533}" srcOrd="0" destOrd="0" presId="urn:microsoft.com/office/officeart/2005/8/layout/orgChart1"/>
    <dgm:cxn modelId="{29B2684C-3205-49A1-8C51-A398C0FE6670}" type="presParOf" srcId="{90367FAB-B0ED-4709-8365-3881C9DDFFE4}" destId="{BCFD6459-92F7-43D9-A1B1-D16AD5E5101F}" srcOrd="1" destOrd="0" presId="urn:microsoft.com/office/officeart/2005/8/layout/orgChart1"/>
    <dgm:cxn modelId="{49077A5C-B664-464E-8B9B-7C9E8591978E}" type="presParOf" srcId="{E446087E-F96F-4AF0-9D9A-E3DF986BCD77}" destId="{D419A984-9E29-4661-A347-F30FD54EFC57}" srcOrd="1" destOrd="0" presId="urn:microsoft.com/office/officeart/2005/8/layout/orgChart1"/>
    <dgm:cxn modelId="{17EA99D2-7282-4BD2-8456-4FCCB7DE7E27}" type="presParOf" srcId="{E446087E-F96F-4AF0-9D9A-E3DF986BCD77}" destId="{6687E211-6BF2-437E-8971-401D2EEFE7AD}" srcOrd="2" destOrd="0" presId="urn:microsoft.com/office/officeart/2005/8/layout/orgChart1"/>
    <dgm:cxn modelId="{8F82E512-7806-4DD7-82C3-E7D3BBA66CDC}" type="presParOf" srcId="{92086554-B526-4CE8-9599-1D02630D9026}" destId="{90F63CEC-6BAE-43CE-BCFC-278D53D699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1A255E-9904-4EFB-B35B-AD4EC18ADBA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ECBAF3A-C96B-4A15-9942-709EB79C0EAF}">
      <dgm:prSet/>
      <dgm:spPr>
        <a:solidFill>
          <a:srgbClr val="01203D"/>
        </a:solidFill>
        <a:ln>
          <a:solidFill>
            <a:srgbClr val="01203D"/>
          </a:solidFill>
        </a:ln>
      </dgm:spPr>
      <dgm:t>
        <a:bodyPr/>
        <a:lstStyle/>
        <a:p>
          <a:r>
            <a:rPr lang="en-US" dirty="0"/>
            <a:t>October 1, 2026: Eligibility changes for immigrants.</a:t>
          </a:r>
        </a:p>
      </dgm:t>
    </dgm:pt>
    <dgm:pt modelId="{A12BD0EB-E16B-4645-B9AA-CAA837E1270D}" type="parTrans" cxnId="{4AF380D2-89E8-440A-AD39-6646A977DEAB}">
      <dgm:prSet/>
      <dgm:spPr/>
      <dgm:t>
        <a:bodyPr/>
        <a:lstStyle/>
        <a:p>
          <a:endParaRPr lang="en-US"/>
        </a:p>
      </dgm:t>
    </dgm:pt>
    <dgm:pt modelId="{AA1E2FA3-E42C-4B5E-B55C-065E91C40585}" type="sibTrans" cxnId="{4AF380D2-89E8-440A-AD39-6646A977DEAB}">
      <dgm:prSet/>
      <dgm:spPr/>
      <dgm:t>
        <a:bodyPr/>
        <a:lstStyle/>
        <a:p>
          <a:endParaRPr lang="en-US"/>
        </a:p>
      </dgm:t>
    </dgm:pt>
    <dgm:pt modelId="{7810C2F3-6140-444A-9E34-73FFCB16EF74}">
      <dgm:prSet/>
      <dgm:spPr>
        <a:solidFill>
          <a:srgbClr val="6BB5DD"/>
        </a:solidFill>
        <a:ln>
          <a:solidFill>
            <a:srgbClr val="6BB5DD"/>
          </a:solidFill>
        </a:ln>
      </dgm:spPr>
      <dgm:t>
        <a:bodyPr/>
        <a:lstStyle/>
        <a:p>
          <a:r>
            <a:rPr lang="en-US" dirty="0"/>
            <a:t>December 31, 2026: Work/Community engagement requirements and 6-month redeterminations for expansion population</a:t>
          </a:r>
        </a:p>
      </dgm:t>
    </dgm:pt>
    <dgm:pt modelId="{9497AF75-6539-47E2-B642-7120D8A5C7F7}" type="parTrans" cxnId="{41E35508-7ECA-4D03-B14E-AD3FA3142667}">
      <dgm:prSet/>
      <dgm:spPr/>
      <dgm:t>
        <a:bodyPr/>
        <a:lstStyle/>
        <a:p>
          <a:endParaRPr lang="en-US"/>
        </a:p>
      </dgm:t>
    </dgm:pt>
    <dgm:pt modelId="{4D2B05A1-EE81-4F75-B6DB-6F8C8CFF548C}" type="sibTrans" cxnId="{41E35508-7ECA-4D03-B14E-AD3FA3142667}">
      <dgm:prSet/>
      <dgm:spPr/>
      <dgm:t>
        <a:bodyPr/>
        <a:lstStyle/>
        <a:p>
          <a:endParaRPr lang="en-US"/>
        </a:p>
      </dgm:t>
    </dgm:pt>
    <dgm:pt modelId="{F79F9970-E28B-4EB3-813E-FE5273CDE0D4}">
      <dgm:prSet/>
      <dgm:spPr>
        <a:solidFill>
          <a:srgbClr val="ADC084"/>
        </a:solidFill>
        <a:ln>
          <a:solidFill>
            <a:srgbClr val="ADC084"/>
          </a:solidFill>
        </a:ln>
      </dgm:spPr>
      <dgm:t>
        <a:bodyPr/>
        <a:lstStyle/>
        <a:p>
          <a:r>
            <a:rPr lang="en-US" dirty="0"/>
            <a:t>January 1, 2027: Retroactive coverage limits of one month for expansion and two months for all other groups</a:t>
          </a:r>
        </a:p>
      </dgm:t>
    </dgm:pt>
    <dgm:pt modelId="{1E14254C-7303-46D5-8926-3502B5F00206}" type="parTrans" cxnId="{D3962B81-23AB-4D0A-8779-2A5C66BEFCDC}">
      <dgm:prSet/>
      <dgm:spPr/>
      <dgm:t>
        <a:bodyPr/>
        <a:lstStyle/>
        <a:p>
          <a:endParaRPr lang="en-US"/>
        </a:p>
      </dgm:t>
    </dgm:pt>
    <dgm:pt modelId="{A47BA30A-8E75-4F79-B646-996E439CA069}" type="sibTrans" cxnId="{D3962B81-23AB-4D0A-8779-2A5C66BEFCDC}">
      <dgm:prSet/>
      <dgm:spPr/>
      <dgm:t>
        <a:bodyPr/>
        <a:lstStyle/>
        <a:p>
          <a:endParaRPr lang="en-US"/>
        </a:p>
      </dgm:t>
    </dgm:pt>
    <dgm:pt modelId="{E82F2512-D8B8-4576-936F-2352BA17C5C2}">
      <dgm:prSet/>
      <dgm:spPr>
        <a:solidFill>
          <a:srgbClr val="BEBB31"/>
        </a:solidFill>
        <a:ln>
          <a:solidFill>
            <a:srgbClr val="BEBB31"/>
          </a:solidFill>
        </a:ln>
      </dgm:spPr>
      <dgm:t>
        <a:bodyPr/>
        <a:lstStyle/>
        <a:p>
          <a:r>
            <a:rPr lang="en-US" dirty="0"/>
            <a:t>October 1, 2028: Cost sharing for expansion adults.</a:t>
          </a:r>
        </a:p>
      </dgm:t>
    </dgm:pt>
    <dgm:pt modelId="{1796476D-9E3F-4CBD-9D77-80892480CF8E}" type="parTrans" cxnId="{06CC5759-AD2C-4EB3-83F9-0630E8DF8D7A}">
      <dgm:prSet/>
      <dgm:spPr/>
      <dgm:t>
        <a:bodyPr/>
        <a:lstStyle/>
        <a:p>
          <a:endParaRPr lang="en-US"/>
        </a:p>
      </dgm:t>
    </dgm:pt>
    <dgm:pt modelId="{4DF1474E-7578-4495-AF46-855709041DBD}" type="sibTrans" cxnId="{06CC5759-AD2C-4EB3-83F9-0630E8DF8D7A}">
      <dgm:prSet/>
      <dgm:spPr/>
      <dgm:t>
        <a:bodyPr/>
        <a:lstStyle/>
        <a:p>
          <a:endParaRPr lang="en-US"/>
        </a:p>
      </dgm:t>
    </dgm:pt>
    <dgm:pt modelId="{CFF0742C-B963-4BD3-81BA-1F596EEB9B7D}" type="pres">
      <dgm:prSet presAssocID="{941A255E-9904-4EFB-B35B-AD4EC18ADBAF}" presName="linear" presStyleCnt="0">
        <dgm:presLayoutVars>
          <dgm:animLvl val="lvl"/>
          <dgm:resizeHandles val="exact"/>
        </dgm:presLayoutVars>
      </dgm:prSet>
      <dgm:spPr/>
    </dgm:pt>
    <dgm:pt modelId="{19885862-131E-43D4-AADE-40788ACA84B4}" type="pres">
      <dgm:prSet presAssocID="{9ECBAF3A-C96B-4A15-9942-709EB79C0EAF}" presName="parentText" presStyleLbl="node1" presStyleIdx="0" presStyleCnt="4">
        <dgm:presLayoutVars>
          <dgm:chMax val="0"/>
          <dgm:bulletEnabled val="1"/>
        </dgm:presLayoutVars>
      </dgm:prSet>
      <dgm:spPr/>
    </dgm:pt>
    <dgm:pt modelId="{3C231D74-064E-43BF-A1D5-4CDAA1F5C8EB}" type="pres">
      <dgm:prSet presAssocID="{AA1E2FA3-E42C-4B5E-B55C-065E91C40585}" presName="spacer" presStyleCnt="0"/>
      <dgm:spPr/>
    </dgm:pt>
    <dgm:pt modelId="{53ECB6CA-9111-4093-9539-718B6C795CD3}" type="pres">
      <dgm:prSet presAssocID="{7810C2F3-6140-444A-9E34-73FFCB16EF74}" presName="parentText" presStyleLbl="node1" presStyleIdx="1" presStyleCnt="4">
        <dgm:presLayoutVars>
          <dgm:chMax val="0"/>
          <dgm:bulletEnabled val="1"/>
        </dgm:presLayoutVars>
      </dgm:prSet>
      <dgm:spPr/>
    </dgm:pt>
    <dgm:pt modelId="{791EFFA8-932E-4CDA-990C-479BCD8B3326}" type="pres">
      <dgm:prSet presAssocID="{4D2B05A1-EE81-4F75-B6DB-6F8C8CFF548C}" presName="spacer" presStyleCnt="0"/>
      <dgm:spPr/>
    </dgm:pt>
    <dgm:pt modelId="{5FD45459-5D5B-4C38-9ABD-0CEEE5E65160}" type="pres">
      <dgm:prSet presAssocID="{F79F9970-E28B-4EB3-813E-FE5273CDE0D4}" presName="parentText" presStyleLbl="node1" presStyleIdx="2" presStyleCnt="4">
        <dgm:presLayoutVars>
          <dgm:chMax val="0"/>
          <dgm:bulletEnabled val="1"/>
        </dgm:presLayoutVars>
      </dgm:prSet>
      <dgm:spPr/>
    </dgm:pt>
    <dgm:pt modelId="{22267B10-65B8-4B82-8BA8-1A6E923068B6}" type="pres">
      <dgm:prSet presAssocID="{A47BA30A-8E75-4F79-B646-996E439CA069}" presName="spacer" presStyleCnt="0"/>
      <dgm:spPr/>
    </dgm:pt>
    <dgm:pt modelId="{D904AA04-42CD-434A-914F-4CF13B03D276}" type="pres">
      <dgm:prSet presAssocID="{E82F2512-D8B8-4576-936F-2352BA17C5C2}" presName="parentText" presStyleLbl="node1" presStyleIdx="3" presStyleCnt="4">
        <dgm:presLayoutVars>
          <dgm:chMax val="0"/>
          <dgm:bulletEnabled val="1"/>
        </dgm:presLayoutVars>
      </dgm:prSet>
      <dgm:spPr/>
    </dgm:pt>
  </dgm:ptLst>
  <dgm:cxnLst>
    <dgm:cxn modelId="{41E35508-7ECA-4D03-B14E-AD3FA3142667}" srcId="{941A255E-9904-4EFB-B35B-AD4EC18ADBAF}" destId="{7810C2F3-6140-444A-9E34-73FFCB16EF74}" srcOrd="1" destOrd="0" parTransId="{9497AF75-6539-47E2-B642-7120D8A5C7F7}" sibTransId="{4D2B05A1-EE81-4F75-B6DB-6F8C8CFF548C}"/>
    <dgm:cxn modelId="{44D8C624-EC45-4280-A8B0-5C5072D4C53E}" type="presOf" srcId="{941A255E-9904-4EFB-B35B-AD4EC18ADBAF}" destId="{CFF0742C-B963-4BD3-81BA-1F596EEB9B7D}" srcOrd="0" destOrd="0" presId="urn:microsoft.com/office/officeart/2005/8/layout/vList2"/>
    <dgm:cxn modelId="{4559C225-C2BE-4A4D-98DB-4D035A191A7B}" type="presOf" srcId="{F79F9970-E28B-4EB3-813E-FE5273CDE0D4}" destId="{5FD45459-5D5B-4C38-9ABD-0CEEE5E65160}" srcOrd="0" destOrd="0" presId="urn:microsoft.com/office/officeart/2005/8/layout/vList2"/>
    <dgm:cxn modelId="{06CC5759-AD2C-4EB3-83F9-0630E8DF8D7A}" srcId="{941A255E-9904-4EFB-B35B-AD4EC18ADBAF}" destId="{E82F2512-D8B8-4576-936F-2352BA17C5C2}" srcOrd="3" destOrd="0" parTransId="{1796476D-9E3F-4CBD-9D77-80892480CF8E}" sibTransId="{4DF1474E-7578-4495-AF46-855709041DBD}"/>
    <dgm:cxn modelId="{D3962B81-23AB-4D0A-8779-2A5C66BEFCDC}" srcId="{941A255E-9904-4EFB-B35B-AD4EC18ADBAF}" destId="{F79F9970-E28B-4EB3-813E-FE5273CDE0D4}" srcOrd="2" destOrd="0" parTransId="{1E14254C-7303-46D5-8926-3502B5F00206}" sibTransId="{A47BA30A-8E75-4F79-B646-996E439CA069}"/>
    <dgm:cxn modelId="{ACD849AF-6F0B-4D4A-83B2-A36A5BB1E5E0}" type="presOf" srcId="{7810C2F3-6140-444A-9E34-73FFCB16EF74}" destId="{53ECB6CA-9111-4093-9539-718B6C795CD3}" srcOrd="0" destOrd="0" presId="urn:microsoft.com/office/officeart/2005/8/layout/vList2"/>
    <dgm:cxn modelId="{FEACA1BB-FEAC-4FBB-BABE-07D9BE81911B}" type="presOf" srcId="{E82F2512-D8B8-4576-936F-2352BA17C5C2}" destId="{D904AA04-42CD-434A-914F-4CF13B03D276}" srcOrd="0" destOrd="0" presId="urn:microsoft.com/office/officeart/2005/8/layout/vList2"/>
    <dgm:cxn modelId="{9D8A34CF-45F1-41F0-BF71-034F8DEA1960}" type="presOf" srcId="{9ECBAF3A-C96B-4A15-9942-709EB79C0EAF}" destId="{19885862-131E-43D4-AADE-40788ACA84B4}" srcOrd="0" destOrd="0" presId="urn:microsoft.com/office/officeart/2005/8/layout/vList2"/>
    <dgm:cxn modelId="{4AF380D2-89E8-440A-AD39-6646A977DEAB}" srcId="{941A255E-9904-4EFB-B35B-AD4EC18ADBAF}" destId="{9ECBAF3A-C96B-4A15-9942-709EB79C0EAF}" srcOrd="0" destOrd="0" parTransId="{A12BD0EB-E16B-4645-B9AA-CAA837E1270D}" sibTransId="{AA1E2FA3-E42C-4B5E-B55C-065E91C40585}"/>
    <dgm:cxn modelId="{630215E4-66E2-4FD1-8C55-F8D9BAE19F52}" type="presParOf" srcId="{CFF0742C-B963-4BD3-81BA-1F596EEB9B7D}" destId="{19885862-131E-43D4-AADE-40788ACA84B4}" srcOrd="0" destOrd="0" presId="urn:microsoft.com/office/officeart/2005/8/layout/vList2"/>
    <dgm:cxn modelId="{A0F2413F-CA78-4B5E-BC09-19DDD8DE16D5}" type="presParOf" srcId="{CFF0742C-B963-4BD3-81BA-1F596EEB9B7D}" destId="{3C231D74-064E-43BF-A1D5-4CDAA1F5C8EB}" srcOrd="1" destOrd="0" presId="urn:microsoft.com/office/officeart/2005/8/layout/vList2"/>
    <dgm:cxn modelId="{78085FD2-BDEA-482B-8E26-ABF2EBE2EB6D}" type="presParOf" srcId="{CFF0742C-B963-4BD3-81BA-1F596EEB9B7D}" destId="{53ECB6CA-9111-4093-9539-718B6C795CD3}" srcOrd="2" destOrd="0" presId="urn:microsoft.com/office/officeart/2005/8/layout/vList2"/>
    <dgm:cxn modelId="{B43E85BC-B520-49D5-ACCD-C7A4320FFF31}" type="presParOf" srcId="{CFF0742C-B963-4BD3-81BA-1F596EEB9B7D}" destId="{791EFFA8-932E-4CDA-990C-479BCD8B3326}" srcOrd="3" destOrd="0" presId="urn:microsoft.com/office/officeart/2005/8/layout/vList2"/>
    <dgm:cxn modelId="{6A9FA3E6-24A3-427C-A6B1-375C74C8C0F2}" type="presParOf" srcId="{CFF0742C-B963-4BD3-81BA-1F596EEB9B7D}" destId="{5FD45459-5D5B-4C38-9ABD-0CEEE5E65160}" srcOrd="4" destOrd="0" presId="urn:microsoft.com/office/officeart/2005/8/layout/vList2"/>
    <dgm:cxn modelId="{E419356C-DEB8-41F7-ADBB-CA8BB2436C9B}" type="presParOf" srcId="{CFF0742C-B963-4BD3-81BA-1F596EEB9B7D}" destId="{22267B10-65B8-4B82-8BA8-1A6E923068B6}" srcOrd="5" destOrd="0" presId="urn:microsoft.com/office/officeart/2005/8/layout/vList2"/>
    <dgm:cxn modelId="{CF6846F9-7DA0-4E38-8FDE-C050C8F1C553}" type="presParOf" srcId="{CFF0742C-B963-4BD3-81BA-1F596EEB9B7D}" destId="{D904AA04-42CD-434A-914F-4CF13B03D2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92D3C-6E44-40EE-809E-2EE9D40337F0}">
      <dsp:nvSpPr>
        <dsp:cNvPr id="0" name=""/>
        <dsp:cNvSpPr/>
      </dsp:nvSpPr>
      <dsp:spPr>
        <a:xfrm>
          <a:off x="0" y="0"/>
          <a:ext cx="11920470" cy="104930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Every </a:t>
          </a:r>
          <a:r>
            <a:rPr lang="en-US" sz="2100" b="1" kern="1200" dirty="0">
              <a:solidFill>
                <a:schemeClr val="accent6">
                  <a:lumMod val="75000"/>
                </a:schemeClr>
              </a:solidFill>
            </a:rPr>
            <a:t>12 months </a:t>
          </a:r>
          <a:r>
            <a:rPr lang="en-US" sz="2100" kern="1200" dirty="0"/>
            <a:t>Medicaid members will go through a renewal process to make sure they are still eligible for coverage. </a:t>
          </a:r>
          <a:r>
            <a:rPr lang="en-US" sz="2100" b="1" kern="1200" dirty="0">
              <a:solidFill>
                <a:schemeClr val="accent6">
                  <a:lumMod val="75000"/>
                </a:schemeClr>
              </a:solidFill>
            </a:rPr>
            <a:t>Keep your information updated!</a:t>
          </a:r>
        </a:p>
      </dsp:txBody>
      <dsp:txXfrm>
        <a:off x="2489024" y="0"/>
        <a:ext cx="9431445" cy="1049302"/>
      </dsp:txXfrm>
    </dsp:sp>
    <dsp:sp modelId="{44AE4248-EC8E-4528-9A2C-7CC90B8C2581}">
      <dsp:nvSpPr>
        <dsp:cNvPr id="0" name=""/>
        <dsp:cNvSpPr/>
      </dsp:nvSpPr>
      <dsp:spPr>
        <a:xfrm>
          <a:off x="712170" y="144409"/>
          <a:ext cx="1545345" cy="907184"/>
        </a:xfrm>
        <a:prstGeom prst="round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t="-13000" b="-13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F62FA0E-9D31-4D9C-86C0-2F6C8E249039}">
      <dsp:nvSpPr>
        <dsp:cNvPr id="0" name=""/>
        <dsp:cNvSpPr/>
      </dsp:nvSpPr>
      <dsp:spPr>
        <a:xfrm>
          <a:off x="0" y="1154232"/>
          <a:ext cx="11920470" cy="104930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 renewal notice is sent at least </a:t>
          </a:r>
          <a:r>
            <a:rPr lang="en-US" sz="2100" b="1" kern="1200" dirty="0">
              <a:solidFill>
                <a:schemeClr val="accent6">
                  <a:lumMod val="75000"/>
                </a:schemeClr>
              </a:solidFill>
            </a:rPr>
            <a:t>45 days before </a:t>
          </a:r>
          <a:r>
            <a:rPr lang="en-US" sz="2100" b="0" kern="1200" dirty="0">
              <a:solidFill>
                <a:schemeClr val="tx1"/>
              </a:solidFill>
            </a:rPr>
            <a:t>the</a:t>
          </a:r>
          <a:r>
            <a:rPr lang="en-US" sz="2100" b="1" kern="1200" dirty="0">
              <a:solidFill>
                <a:schemeClr val="accent6">
                  <a:lumMod val="75000"/>
                </a:schemeClr>
              </a:solidFill>
            </a:rPr>
            <a:t> </a:t>
          </a:r>
          <a:r>
            <a:rPr lang="en-US" sz="2100" kern="1200" dirty="0"/>
            <a:t>due date with instructions and a deadline to submit required information. A reminder is sent about </a:t>
          </a:r>
          <a:r>
            <a:rPr lang="en-US" sz="2100" b="1" kern="1200" dirty="0">
              <a:solidFill>
                <a:schemeClr val="accent6">
                  <a:lumMod val="75000"/>
                </a:schemeClr>
              </a:solidFill>
            </a:rPr>
            <a:t>15 days </a:t>
          </a:r>
          <a:r>
            <a:rPr lang="en-US" sz="2100" kern="1200" dirty="0"/>
            <a:t>before due date.</a:t>
          </a:r>
        </a:p>
      </dsp:txBody>
      <dsp:txXfrm>
        <a:off x="2489024" y="1154232"/>
        <a:ext cx="9431445" cy="1049302"/>
      </dsp:txXfrm>
    </dsp:sp>
    <dsp:sp modelId="{66C89584-3AAF-4CDE-B757-A029C6CB7164}">
      <dsp:nvSpPr>
        <dsp:cNvPr id="0" name=""/>
        <dsp:cNvSpPr/>
      </dsp:nvSpPr>
      <dsp:spPr>
        <a:xfrm>
          <a:off x="712170" y="2389437"/>
          <a:ext cx="1545345" cy="907184"/>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138A886-BDFD-48FA-AD83-9382FF24B131}">
      <dsp:nvSpPr>
        <dsp:cNvPr id="0" name=""/>
        <dsp:cNvSpPr/>
      </dsp:nvSpPr>
      <dsp:spPr>
        <a:xfrm>
          <a:off x="0" y="2308464"/>
          <a:ext cx="11920470" cy="104930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 can check your renewal month by logging into the Kynect portal or calling the Kynect line. </a:t>
          </a:r>
          <a:r>
            <a:rPr lang="en-US" sz="2100" b="1" kern="1200" dirty="0">
              <a:solidFill>
                <a:schemeClr val="accent6">
                  <a:lumMod val="75000"/>
                </a:schemeClr>
              </a:solidFill>
            </a:rPr>
            <a:t>kynect.ky.gov</a:t>
          </a:r>
          <a:r>
            <a:rPr lang="en-US" sz="2100" b="1" kern="1200" dirty="0">
              <a:solidFill>
                <a:srgbClr val="ADC084"/>
              </a:solidFill>
            </a:rPr>
            <a:t> </a:t>
          </a:r>
          <a:r>
            <a:rPr lang="en-US" sz="2100" kern="1200" dirty="0"/>
            <a:t>or call </a:t>
          </a:r>
          <a:r>
            <a:rPr lang="en-US" sz="2100" b="1" kern="1200" dirty="0">
              <a:solidFill>
                <a:schemeClr val="accent6">
                  <a:lumMod val="75000"/>
                </a:schemeClr>
              </a:solidFill>
            </a:rPr>
            <a:t>855-4kynect (855-459-6328)</a:t>
          </a:r>
          <a:r>
            <a:rPr lang="en-US" sz="2100" b="0" kern="1200" dirty="0">
              <a:solidFill>
                <a:schemeClr val="tx1"/>
              </a:solidFill>
            </a:rPr>
            <a:t>.</a:t>
          </a:r>
          <a:r>
            <a:rPr lang="en-US" sz="2100" b="1" kern="1200" dirty="0">
              <a:solidFill>
                <a:schemeClr val="accent6">
                  <a:lumMod val="75000"/>
                </a:schemeClr>
              </a:solidFill>
            </a:rPr>
            <a:t> </a:t>
          </a:r>
          <a:r>
            <a:rPr lang="en-US" sz="2100" b="0" kern="1200" dirty="0">
              <a:solidFill>
                <a:schemeClr val="tx1"/>
              </a:solidFill>
            </a:rPr>
            <a:t>Providers also have access to the renewal date in KYHealthNet.</a:t>
          </a:r>
        </a:p>
      </dsp:txBody>
      <dsp:txXfrm>
        <a:off x="2489024" y="2308464"/>
        <a:ext cx="9431445" cy="1049302"/>
      </dsp:txXfrm>
    </dsp:sp>
    <dsp:sp modelId="{12185370-C483-416A-BC52-F7D7DA82F735}">
      <dsp:nvSpPr>
        <dsp:cNvPr id="0" name=""/>
        <dsp:cNvSpPr/>
      </dsp:nvSpPr>
      <dsp:spPr>
        <a:xfrm>
          <a:off x="712170" y="1281987"/>
          <a:ext cx="1545345" cy="907184"/>
        </a:xfrm>
        <a:prstGeom prst="roundRect">
          <a:avLst/>
        </a:prstGeom>
        <a:blipFill rotWithShape="1">
          <a:blip xmlns:r="http://schemas.openxmlformats.org/officeDocument/2006/relationships" r:embed="rId4"/>
          <a:srcRect/>
          <a:stretch>
            <a:fillRect t="-10000" b="-10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01FB3FB3-9CCB-4CAB-9232-225E886C518E}">
      <dsp:nvSpPr>
        <dsp:cNvPr id="0" name=""/>
        <dsp:cNvSpPr/>
      </dsp:nvSpPr>
      <dsp:spPr>
        <a:xfrm>
          <a:off x="0" y="3462697"/>
          <a:ext cx="11920470" cy="1049302"/>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Send in requested </a:t>
          </a:r>
          <a:r>
            <a:rPr lang="en-US" sz="2100" b="0" kern="1200" dirty="0">
              <a:solidFill>
                <a:schemeClr val="tx1"/>
              </a:solidFill>
            </a:rPr>
            <a:t>information </a:t>
          </a:r>
          <a:r>
            <a:rPr lang="en-US" sz="2100" b="1" kern="1200" dirty="0">
              <a:solidFill>
                <a:schemeClr val="accent6">
                  <a:lumMod val="75000"/>
                </a:schemeClr>
              </a:solidFill>
            </a:rPr>
            <a:t>right away to avoid losing coverage</a:t>
          </a:r>
          <a:r>
            <a:rPr lang="en-US" sz="2100" b="0" kern="1200" dirty="0">
              <a:solidFill>
                <a:schemeClr val="tx1"/>
              </a:solidFill>
            </a:rPr>
            <a:t>!</a:t>
          </a:r>
          <a:r>
            <a:rPr lang="en-US" sz="2100" b="1" kern="1200" dirty="0">
              <a:solidFill>
                <a:schemeClr val="accent6">
                  <a:lumMod val="75000"/>
                </a:schemeClr>
              </a:solidFill>
            </a:rPr>
            <a:t> </a:t>
          </a:r>
          <a:r>
            <a:rPr lang="en-US" sz="2100" b="0" kern="1200" dirty="0">
              <a:solidFill>
                <a:schemeClr val="tx1"/>
              </a:solidFill>
            </a:rPr>
            <a:t>If coverage is terminated, reach out within 90 days to submit information to </a:t>
          </a:r>
          <a:r>
            <a:rPr lang="en-US" sz="2100" b="1" kern="1200" dirty="0">
              <a:solidFill>
                <a:schemeClr val="accent6">
                  <a:lumMod val="75000"/>
                </a:schemeClr>
              </a:solidFill>
            </a:rPr>
            <a:t>reactivate </a:t>
          </a:r>
          <a:r>
            <a:rPr lang="en-US" sz="2100" b="0" kern="1200" dirty="0">
              <a:solidFill>
                <a:schemeClr val="tx1"/>
              </a:solidFill>
            </a:rPr>
            <a:t>the case.  If outside the 90 days will need to </a:t>
          </a:r>
          <a:r>
            <a:rPr lang="en-US" sz="2100" b="1" kern="1200" dirty="0">
              <a:solidFill>
                <a:schemeClr val="accent6">
                  <a:lumMod val="75000"/>
                </a:schemeClr>
              </a:solidFill>
            </a:rPr>
            <a:t>reapply</a:t>
          </a:r>
          <a:r>
            <a:rPr lang="en-US" sz="2100" b="0" kern="1200" dirty="0">
              <a:solidFill>
                <a:schemeClr val="tx1"/>
              </a:solidFill>
            </a:rPr>
            <a:t>.</a:t>
          </a:r>
        </a:p>
      </dsp:txBody>
      <dsp:txXfrm>
        <a:off x="2489024" y="3462697"/>
        <a:ext cx="9431445" cy="1049302"/>
      </dsp:txXfrm>
    </dsp:sp>
    <dsp:sp modelId="{581C5BE3-C69A-42BD-AD59-37D763F1C515}">
      <dsp:nvSpPr>
        <dsp:cNvPr id="0" name=""/>
        <dsp:cNvSpPr/>
      </dsp:nvSpPr>
      <dsp:spPr>
        <a:xfrm>
          <a:off x="712170" y="3442475"/>
          <a:ext cx="1543820" cy="907184"/>
        </a:xfrm>
        <a:prstGeom prst="roundRect">
          <a:avLst/>
        </a:prstGeom>
        <a:blipFill rotWithShape="1">
          <a:blip xmlns:r="http://schemas.openxmlformats.org/officeDocument/2006/relationships" r:embed="rId5"/>
          <a:srcRect/>
          <a:stretch>
            <a:fillRect l="-1000" r="-1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273A5-C234-4467-9732-F338A284E6B2}">
      <dsp:nvSpPr>
        <dsp:cNvPr id="0" name=""/>
        <dsp:cNvSpPr/>
      </dsp:nvSpPr>
      <dsp:spPr>
        <a:xfrm>
          <a:off x="5339" y="864422"/>
          <a:ext cx="3108438" cy="818800"/>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How to Apply</a:t>
          </a:r>
        </a:p>
      </dsp:txBody>
      <dsp:txXfrm>
        <a:off x="414739" y="864422"/>
        <a:ext cx="2289638" cy="818800"/>
      </dsp:txXfrm>
    </dsp:sp>
    <dsp:sp modelId="{66681976-4D79-4359-9D54-A39FFC95F9B1}">
      <dsp:nvSpPr>
        <dsp:cNvPr id="0" name=""/>
        <dsp:cNvSpPr/>
      </dsp:nvSpPr>
      <dsp:spPr>
        <a:xfrm>
          <a:off x="2802934" y="864422"/>
          <a:ext cx="3108438" cy="818800"/>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Materials for Offices</a:t>
          </a:r>
        </a:p>
      </dsp:txBody>
      <dsp:txXfrm>
        <a:off x="3212334" y="864422"/>
        <a:ext cx="2289638" cy="818800"/>
      </dsp:txXfrm>
    </dsp:sp>
    <dsp:sp modelId="{3044C1C3-6463-490F-9CBD-88C711787FB9}">
      <dsp:nvSpPr>
        <dsp:cNvPr id="0" name=""/>
        <dsp:cNvSpPr/>
      </dsp:nvSpPr>
      <dsp:spPr>
        <a:xfrm>
          <a:off x="5600529" y="864422"/>
          <a:ext cx="3108438" cy="818800"/>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Get help from kynectors</a:t>
          </a:r>
        </a:p>
      </dsp:txBody>
      <dsp:txXfrm>
        <a:off x="6009929" y="864422"/>
        <a:ext cx="2289638" cy="818800"/>
      </dsp:txXfrm>
    </dsp:sp>
    <dsp:sp modelId="{8C024821-9AD8-4A47-B9FD-4264FBAEB981}">
      <dsp:nvSpPr>
        <dsp:cNvPr id="0" name=""/>
        <dsp:cNvSpPr/>
      </dsp:nvSpPr>
      <dsp:spPr>
        <a:xfrm>
          <a:off x="8398124" y="885460"/>
          <a:ext cx="3108438" cy="776724"/>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Renewals</a:t>
          </a:r>
        </a:p>
      </dsp:txBody>
      <dsp:txXfrm>
        <a:off x="8786486" y="885460"/>
        <a:ext cx="2331714" cy="776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273A5-C234-4467-9732-F338A284E6B2}">
      <dsp:nvSpPr>
        <dsp:cNvPr id="0" name=""/>
        <dsp:cNvSpPr/>
      </dsp:nvSpPr>
      <dsp:spPr>
        <a:xfrm>
          <a:off x="5339" y="864422"/>
          <a:ext cx="3108438" cy="818800"/>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Renewing Child Coverage</a:t>
          </a:r>
        </a:p>
      </dsp:txBody>
      <dsp:txXfrm>
        <a:off x="414739" y="864422"/>
        <a:ext cx="2289638" cy="818800"/>
      </dsp:txXfrm>
    </dsp:sp>
    <dsp:sp modelId="{66681976-4D79-4359-9D54-A39FFC95F9B1}">
      <dsp:nvSpPr>
        <dsp:cNvPr id="0" name=""/>
        <dsp:cNvSpPr/>
      </dsp:nvSpPr>
      <dsp:spPr>
        <a:xfrm>
          <a:off x="2802934" y="864422"/>
          <a:ext cx="3108438" cy="818800"/>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Health Coverage Options</a:t>
          </a:r>
        </a:p>
      </dsp:txBody>
      <dsp:txXfrm>
        <a:off x="3212334" y="864422"/>
        <a:ext cx="2289638" cy="818800"/>
      </dsp:txXfrm>
    </dsp:sp>
    <dsp:sp modelId="{3044C1C3-6463-490F-9CBD-88C711787FB9}">
      <dsp:nvSpPr>
        <dsp:cNvPr id="0" name=""/>
        <dsp:cNvSpPr/>
      </dsp:nvSpPr>
      <dsp:spPr>
        <a:xfrm>
          <a:off x="5600529" y="864422"/>
          <a:ext cx="3108438" cy="818800"/>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Get help from kynectors</a:t>
          </a:r>
        </a:p>
      </dsp:txBody>
      <dsp:txXfrm>
        <a:off x="6009929" y="864422"/>
        <a:ext cx="2289638" cy="818800"/>
      </dsp:txXfrm>
    </dsp:sp>
    <dsp:sp modelId="{8C024821-9AD8-4A47-B9FD-4264FBAEB981}">
      <dsp:nvSpPr>
        <dsp:cNvPr id="0" name=""/>
        <dsp:cNvSpPr/>
      </dsp:nvSpPr>
      <dsp:spPr>
        <a:xfrm>
          <a:off x="8398124" y="885460"/>
          <a:ext cx="3108438" cy="776724"/>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Use kynect </a:t>
          </a:r>
        </a:p>
      </dsp:txBody>
      <dsp:txXfrm>
        <a:off x="8786486" y="885460"/>
        <a:ext cx="2331714" cy="776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AD3BA-A5A3-4A06-9BA1-C35EB2FCBBD3}">
      <dsp:nvSpPr>
        <dsp:cNvPr id="0" name=""/>
        <dsp:cNvSpPr/>
      </dsp:nvSpPr>
      <dsp:spPr>
        <a:xfrm>
          <a:off x="0" y="0"/>
          <a:ext cx="64122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28CF7-1FCB-41E6-9401-9DE82C06D9B4}">
      <dsp:nvSpPr>
        <dsp:cNvPr id="0" name=""/>
        <dsp:cNvSpPr/>
      </dsp:nvSpPr>
      <dsp:spPr>
        <a:xfrm>
          <a:off x="0" y="0"/>
          <a:ext cx="1282457" cy="23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n-US" sz="3500" kern="1200" dirty="0"/>
        </a:p>
      </dsp:txBody>
      <dsp:txXfrm>
        <a:off x="0" y="0"/>
        <a:ext cx="1282457" cy="2358223"/>
      </dsp:txXfrm>
    </dsp:sp>
    <dsp:sp modelId="{A4D44D32-F681-44AA-BD8E-F9F63188FBB1}">
      <dsp:nvSpPr>
        <dsp:cNvPr id="0" name=""/>
        <dsp:cNvSpPr/>
      </dsp:nvSpPr>
      <dsp:spPr>
        <a:xfrm>
          <a:off x="1378641" y="18567"/>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Monthly Forum Session Information</a:t>
          </a:r>
        </a:p>
      </dsp:txBody>
      <dsp:txXfrm>
        <a:off x="1378641" y="18567"/>
        <a:ext cx="5033643" cy="371351"/>
      </dsp:txXfrm>
    </dsp:sp>
    <dsp:sp modelId="{9370C994-7301-42A6-9C2F-CF3F21EFEFC1}">
      <dsp:nvSpPr>
        <dsp:cNvPr id="0" name=""/>
        <dsp:cNvSpPr/>
      </dsp:nvSpPr>
      <dsp:spPr>
        <a:xfrm>
          <a:off x="1282457" y="389918"/>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E01D2-77A5-4B4E-9859-AAAD30F5EA14}">
      <dsp:nvSpPr>
        <dsp:cNvPr id="0" name=""/>
        <dsp:cNvSpPr/>
      </dsp:nvSpPr>
      <dsp:spPr>
        <a:xfrm>
          <a:off x="1378641" y="408486"/>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KY Reports</a:t>
          </a:r>
        </a:p>
      </dsp:txBody>
      <dsp:txXfrm>
        <a:off x="1378641" y="408486"/>
        <a:ext cx="5033643" cy="371351"/>
      </dsp:txXfrm>
    </dsp:sp>
    <dsp:sp modelId="{47022EA3-8821-4F36-9DD5-CC81BEE235CC}">
      <dsp:nvSpPr>
        <dsp:cNvPr id="0" name=""/>
        <dsp:cNvSpPr/>
      </dsp:nvSpPr>
      <dsp:spPr>
        <a:xfrm>
          <a:off x="1282457" y="779837"/>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2B54E-6186-4822-BBF6-CC18F3AEC219}">
      <dsp:nvSpPr>
        <dsp:cNvPr id="0" name=""/>
        <dsp:cNvSpPr/>
      </dsp:nvSpPr>
      <dsp:spPr>
        <a:xfrm>
          <a:off x="1378641" y="798404"/>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FAQs</a:t>
          </a:r>
        </a:p>
      </dsp:txBody>
      <dsp:txXfrm>
        <a:off x="1378641" y="798404"/>
        <a:ext cx="5033643" cy="371351"/>
      </dsp:txXfrm>
    </dsp:sp>
    <dsp:sp modelId="{A0915330-1165-49B8-A217-54D37058D194}">
      <dsp:nvSpPr>
        <dsp:cNvPr id="0" name=""/>
        <dsp:cNvSpPr/>
      </dsp:nvSpPr>
      <dsp:spPr>
        <a:xfrm>
          <a:off x="1282457" y="1169755"/>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865F0B-FBF0-43A9-9B57-F7F1A13A0C73}">
      <dsp:nvSpPr>
        <dsp:cNvPr id="0" name=""/>
        <dsp:cNvSpPr/>
      </dsp:nvSpPr>
      <dsp:spPr>
        <a:xfrm>
          <a:off x="1378641" y="1188323"/>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Medicaid Member Information</a:t>
          </a:r>
        </a:p>
      </dsp:txBody>
      <dsp:txXfrm>
        <a:off x="1378641" y="1188323"/>
        <a:ext cx="5033643" cy="371351"/>
      </dsp:txXfrm>
    </dsp:sp>
    <dsp:sp modelId="{71BB0A30-6F66-493F-8D28-B22A8F4F356C}">
      <dsp:nvSpPr>
        <dsp:cNvPr id="0" name=""/>
        <dsp:cNvSpPr/>
      </dsp:nvSpPr>
      <dsp:spPr>
        <a:xfrm>
          <a:off x="1282457" y="1559674"/>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6C1DD-FD80-4528-B142-01AE2F30D425}">
      <dsp:nvSpPr>
        <dsp:cNvPr id="0" name=""/>
        <dsp:cNvSpPr/>
      </dsp:nvSpPr>
      <dsp:spPr>
        <a:xfrm>
          <a:off x="1378641" y="1578241"/>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Medicaid Provider Information</a:t>
          </a:r>
        </a:p>
      </dsp:txBody>
      <dsp:txXfrm>
        <a:off x="1378641" y="1578241"/>
        <a:ext cx="5033643" cy="371351"/>
      </dsp:txXfrm>
    </dsp:sp>
    <dsp:sp modelId="{0B6C4842-6C90-4BA5-B1EE-288BBE7687F6}">
      <dsp:nvSpPr>
        <dsp:cNvPr id="0" name=""/>
        <dsp:cNvSpPr/>
      </dsp:nvSpPr>
      <dsp:spPr>
        <a:xfrm>
          <a:off x="1282457" y="1949592"/>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46794-590F-4292-825A-97ECFE30221C}">
      <dsp:nvSpPr>
        <dsp:cNvPr id="0" name=""/>
        <dsp:cNvSpPr/>
      </dsp:nvSpPr>
      <dsp:spPr>
        <a:xfrm>
          <a:off x="1378641" y="1968160"/>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Communication Materials</a:t>
          </a:r>
        </a:p>
      </dsp:txBody>
      <dsp:txXfrm>
        <a:off x="1378641" y="1968160"/>
        <a:ext cx="5033643" cy="371351"/>
      </dsp:txXfrm>
    </dsp:sp>
    <dsp:sp modelId="{D2ECE645-D3B3-4B5B-8582-02DE313FC142}">
      <dsp:nvSpPr>
        <dsp:cNvPr id="0" name=""/>
        <dsp:cNvSpPr/>
      </dsp:nvSpPr>
      <dsp:spPr>
        <a:xfrm>
          <a:off x="1282457" y="2339511"/>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78BE-99D8-4F40-B07F-25659FF8D6BF}">
      <dsp:nvSpPr>
        <dsp:cNvPr id="0" name=""/>
        <dsp:cNvSpPr/>
      </dsp:nvSpPr>
      <dsp:spPr>
        <a:xfrm>
          <a:off x="173600" y="3014"/>
          <a:ext cx="2910644" cy="1746386"/>
        </a:xfrm>
        <a:prstGeom prst="rect">
          <a:avLst/>
        </a:prstGeom>
        <a:solidFill>
          <a:srgbClr val="9DBD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solidFill>
                <a:schemeClr val="tx1"/>
              </a:solidFill>
            </a:rPr>
            <a:t>Case Management</a:t>
          </a:r>
        </a:p>
      </dsp:txBody>
      <dsp:txXfrm>
        <a:off x="173600" y="3014"/>
        <a:ext cx="2910644" cy="1746386"/>
      </dsp:txXfrm>
    </dsp:sp>
    <dsp:sp modelId="{B7AF6646-E304-4E58-AFDB-E4205A6EEC53}">
      <dsp:nvSpPr>
        <dsp:cNvPr id="0" name=""/>
        <dsp:cNvSpPr/>
      </dsp:nvSpPr>
      <dsp:spPr>
        <a:xfrm>
          <a:off x="3375309" y="3014"/>
          <a:ext cx="2910644" cy="1746386"/>
        </a:xfrm>
        <a:prstGeom prst="rect">
          <a:avLst/>
        </a:prstGeom>
        <a:solidFill>
          <a:srgbClr val="9DBD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a:solidFill>
                <a:schemeClr val="tx1"/>
              </a:solidFill>
            </a:rPr>
            <a:t>Respite</a:t>
          </a:r>
        </a:p>
      </dsp:txBody>
      <dsp:txXfrm>
        <a:off x="3375309" y="3014"/>
        <a:ext cx="2910644" cy="1746386"/>
      </dsp:txXfrm>
    </dsp:sp>
    <dsp:sp modelId="{303B03A8-290E-4E79-B84D-FF13E08BC958}">
      <dsp:nvSpPr>
        <dsp:cNvPr id="0" name=""/>
        <dsp:cNvSpPr/>
      </dsp:nvSpPr>
      <dsp:spPr>
        <a:xfrm>
          <a:off x="6577018" y="3014"/>
          <a:ext cx="2910644" cy="1746386"/>
        </a:xfrm>
        <a:prstGeom prst="rect">
          <a:avLst/>
        </a:prstGeom>
        <a:solidFill>
          <a:srgbClr val="9DBD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a:solidFill>
                <a:schemeClr val="tx1"/>
              </a:solidFill>
            </a:rPr>
            <a:t>Community Living Supports</a:t>
          </a:r>
        </a:p>
      </dsp:txBody>
      <dsp:txXfrm>
        <a:off x="6577018" y="3014"/>
        <a:ext cx="2910644" cy="1746386"/>
      </dsp:txXfrm>
    </dsp:sp>
    <dsp:sp modelId="{0ECDDD78-0259-4C8B-AFF2-7CEFB0EE92E2}">
      <dsp:nvSpPr>
        <dsp:cNvPr id="0" name=""/>
        <dsp:cNvSpPr/>
      </dsp:nvSpPr>
      <dsp:spPr>
        <a:xfrm>
          <a:off x="173600" y="2040465"/>
          <a:ext cx="2910644" cy="1746386"/>
        </a:xfrm>
        <a:prstGeom prst="rect">
          <a:avLst/>
        </a:prstGeom>
        <a:solidFill>
          <a:srgbClr val="9DBD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solidFill>
                <a:schemeClr val="tx1"/>
              </a:solidFill>
            </a:rPr>
            <a:t>Environmental and Minor Home Modifications</a:t>
          </a:r>
        </a:p>
      </dsp:txBody>
      <dsp:txXfrm>
        <a:off x="173600" y="2040465"/>
        <a:ext cx="2910644" cy="1746386"/>
      </dsp:txXfrm>
    </dsp:sp>
    <dsp:sp modelId="{3B209220-0AC7-48C7-9D81-53B7A801A63F}">
      <dsp:nvSpPr>
        <dsp:cNvPr id="0" name=""/>
        <dsp:cNvSpPr/>
      </dsp:nvSpPr>
      <dsp:spPr>
        <a:xfrm>
          <a:off x="3375309" y="2040465"/>
          <a:ext cx="2910644" cy="1746386"/>
        </a:xfrm>
        <a:prstGeom prst="rect">
          <a:avLst/>
        </a:prstGeom>
        <a:solidFill>
          <a:srgbClr val="9DBD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solidFill>
                <a:schemeClr val="tx1"/>
              </a:solidFill>
            </a:rPr>
            <a:t>Clinical Therapeutic Services</a:t>
          </a:r>
        </a:p>
      </dsp:txBody>
      <dsp:txXfrm>
        <a:off x="3375309" y="2040465"/>
        <a:ext cx="2910644" cy="1746386"/>
      </dsp:txXfrm>
    </dsp:sp>
    <dsp:sp modelId="{468A0F7B-3349-4717-AAA3-87822B082140}">
      <dsp:nvSpPr>
        <dsp:cNvPr id="0" name=""/>
        <dsp:cNvSpPr/>
      </dsp:nvSpPr>
      <dsp:spPr>
        <a:xfrm>
          <a:off x="6577018" y="2040465"/>
          <a:ext cx="2910644" cy="1746386"/>
        </a:xfrm>
        <a:prstGeom prst="rect">
          <a:avLst/>
        </a:prstGeom>
        <a:solidFill>
          <a:srgbClr val="9DBD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solidFill>
                <a:schemeClr val="tx1"/>
              </a:solidFill>
            </a:rPr>
            <a:t>Supervised Residential Care</a:t>
          </a:r>
        </a:p>
      </dsp:txBody>
      <dsp:txXfrm>
        <a:off x="6577018" y="2040465"/>
        <a:ext cx="2910644" cy="17463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E6C9-EFEC-47BA-9521-012FC93FE0DE}">
      <dsp:nvSpPr>
        <dsp:cNvPr id="0" name=""/>
        <dsp:cNvSpPr/>
      </dsp:nvSpPr>
      <dsp:spPr>
        <a:xfrm>
          <a:off x="5375381" y="1864966"/>
          <a:ext cx="4827520" cy="526861"/>
        </a:xfrm>
        <a:custGeom>
          <a:avLst/>
          <a:gdLst/>
          <a:ahLst/>
          <a:cxnLst/>
          <a:rect l="0" t="0" r="0" b="0"/>
          <a:pathLst>
            <a:path>
              <a:moveTo>
                <a:pt x="0" y="0"/>
              </a:moveTo>
              <a:lnTo>
                <a:pt x="0" y="366328"/>
              </a:lnTo>
              <a:lnTo>
                <a:pt x="4827520" y="366328"/>
              </a:lnTo>
              <a:lnTo>
                <a:pt x="4827520" y="5268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3C29B-19F4-42F0-A9AB-E1C279BF7856}">
      <dsp:nvSpPr>
        <dsp:cNvPr id="0" name=""/>
        <dsp:cNvSpPr/>
      </dsp:nvSpPr>
      <dsp:spPr>
        <a:xfrm>
          <a:off x="5375381" y="1864966"/>
          <a:ext cx="3094779" cy="526861"/>
        </a:xfrm>
        <a:custGeom>
          <a:avLst/>
          <a:gdLst/>
          <a:ahLst/>
          <a:cxnLst/>
          <a:rect l="0" t="0" r="0" b="0"/>
          <a:pathLst>
            <a:path>
              <a:moveTo>
                <a:pt x="0" y="0"/>
              </a:moveTo>
              <a:lnTo>
                <a:pt x="0" y="366328"/>
              </a:lnTo>
              <a:lnTo>
                <a:pt x="3094779" y="366328"/>
              </a:lnTo>
              <a:lnTo>
                <a:pt x="3094779" y="5268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FF850-7701-437B-B8A4-9C65F541B654}">
      <dsp:nvSpPr>
        <dsp:cNvPr id="0" name=""/>
        <dsp:cNvSpPr/>
      </dsp:nvSpPr>
      <dsp:spPr>
        <a:xfrm>
          <a:off x="5375381" y="1864966"/>
          <a:ext cx="1144119" cy="526861"/>
        </a:xfrm>
        <a:custGeom>
          <a:avLst/>
          <a:gdLst/>
          <a:ahLst/>
          <a:cxnLst/>
          <a:rect l="0" t="0" r="0" b="0"/>
          <a:pathLst>
            <a:path>
              <a:moveTo>
                <a:pt x="0" y="0"/>
              </a:moveTo>
              <a:lnTo>
                <a:pt x="0" y="366328"/>
              </a:lnTo>
              <a:lnTo>
                <a:pt x="1144119" y="366328"/>
              </a:lnTo>
              <a:lnTo>
                <a:pt x="1144119" y="5268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AB4217-E357-4134-9D45-0458A22E64A3}">
      <dsp:nvSpPr>
        <dsp:cNvPr id="0" name=""/>
        <dsp:cNvSpPr/>
      </dsp:nvSpPr>
      <dsp:spPr>
        <a:xfrm>
          <a:off x="4567616" y="1864966"/>
          <a:ext cx="807764" cy="526861"/>
        </a:xfrm>
        <a:custGeom>
          <a:avLst/>
          <a:gdLst/>
          <a:ahLst/>
          <a:cxnLst/>
          <a:rect l="0" t="0" r="0" b="0"/>
          <a:pathLst>
            <a:path>
              <a:moveTo>
                <a:pt x="807764" y="0"/>
              </a:moveTo>
              <a:lnTo>
                <a:pt x="807764" y="366328"/>
              </a:lnTo>
              <a:lnTo>
                <a:pt x="0" y="366328"/>
              </a:lnTo>
              <a:lnTo>
                <a:pt x="0" y="5268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BFF00C-69D6-4606-B422-F219CA52BD9A}">
      <dsp:nvSpPr>
        <dsp:cNvPr id="0" name=""/>
        <dsp:cNvSpPr/>
      </dsp:nvSpPr>
      <dsp:spPr>
        <a:xfrm>
          <a:off x="2615733" y="1864966"/>
          <a:ext cx="2759647" cy="526861"/>
        </a:xfrm>
        <a:custGeom>
          <a:avLst/>
          <a:gdLst/>
          <a:ahLst/>
          <a:cxnLst/>
          <a:rect l="0" t="0" r="0" b="0"/>
          <a:pathLst>
            <a:path>
              <a:moveTo>
                <a:pt x="2759647" y="0"/>
              </a:moveTo>
              <a:lnTo>
                <a:pt x="2759647" y="366328"/>
              </a:lnTo>
              <a:lnTo>
                <a:pt x="0" y="366328"/>
              </a:lnTo>
              <a:lnTo>
                <a:pt x="0" y="5268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CFE9C-05DE-4897-A60B-EB7473936335}">
      <dsp:nvSpPr>
        <dsp:cNvPr id="0" name=""/>
        <dsp:cNvSpPr/>
      </dsp:nvSpPr>
      <dsp:spPr>
        <a:xfrm>
          <a:off x="765780" y="1864966"/>
          <a:ext cx="4609600" cy="526861"/>
        </a:xfrm>
        <a:custGeom>
          <a:avLst/>
          <a:gdLst/>
          <a:ahLst/>
          <a:cxnLst/>
          <a:rect l="0" t="0" r="0" b="0"/>
          <a:pathLst>
            <a:path>
              <a:moveTo>
                <a:pt x="4609600" y="0"/>
              </a:moveTo>
              <a:lnTo>
                <a:pt x="4609600" y="366328"/>
              </a:lnTo>
              <a:lnTo>
                <a:pt x="0" y="366328"/>
              </a:lnTo>
              <a:lnTo>
                <a:pt x="0" y="5268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21C35E-21E7-4DAE-9898-E439EAD3BF56}">
      <dsp:nvSpPr>
        <dsp:cNvPr id="0" name=""/>
        <dsp:cNvSpPr/>
      </dsp:nvSpPr>
      <dsp:spPr>
        <a:xfrm>
          <a:off x="4108018" y="741831"/>
          <a:ext cx="2534725" cy="1123135"/>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TEAMKY Section 1115 Demonstration</a:t>
          </a:r>
        </a:p>
        <a:p>
          <a:pPr marL="0" lvl="0" indent="0" algn="ctr" defTabSz="800100">
            <a:lnSpc>
              <a:spcPct val="90000"/>
            </a:lnSpc>
            <a:spcBef>
              <a:spcPct val="0"/>
            </a:spcBef>
            <a:spcAft>
              <a:spcPct val="35000"/>
            </a:spcAft>
            <a:buNone/>
          </a:pPr>
          <a:r>
            <a:rPr lang="en-US" sz="1700" b="1" kern="1200" dirty="0"/>
            <a:t> (Project Number 11-W-00306/4)</a:t>
          </a:r>
        </a:p>
      </dsp:txBody>
      <dsp:txXfrm>
        <a:off x="4108018" y="741831"/>
        <a:ext cx="2534725" cy="1123135"/>
      </dsp:txXfrm>
    </dsp:sp>
    <dsp:sp modelId="{B85C9E2D-D314-4415-A961-F532AD352BAB}">
      <dsp:nvSpPr>
        <dsp:cNvPr id="0" name=""/>
        <dsp:cNvSpPr/>
      </dsp:nvSpPr>
      <dsp:spPr>
        <a:xfrm>
          <a:off x="1337" y="2391828"/>
          <a:ext cx="1528886" cy="764443"/>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Out of State Former Foster Care Youth Extension </a:t>
          </a:r>
        </a:p>
      </dsp:txBody>
      <dsp:txXfrm>
        <a:off x="1337" y="2391828"/>
        <a:ext cx="1528886" cy="764443"/>
      </dsp:txXfrm>
    </dsp:sp>
    <dsp:sp modelId="{7F5C3F74-CC21-44D7-AAAE-CE3827E6A844}">
      <dsp:nvSpPr>
        <dsp:cNvPr id="0" name=""/>
        <dsp:cNvSpPr/>
      </dsp:nvSpPr>
      <dsp:spPr>
        <a:xfrm>
          <a:off x="1851290" y="2391828"/>
          <a:ext cx="1528886" cy="764443"/>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Substance Use Disorder (SUD) 1115 Extension </a:t>
          </a:r>
        </a:p>
      </dsp:txBody>
      <dsp:txXfrm>
        <a:off x="1851290" y="2391828"/>
        <a:ext cx="1528886" cy="764443"/>
      </dsp:txXfrm>
    </dsp:sp>
    <dsp:sp modelId="{AFCED5D3-EDFD-4456-9637-DA63552C1FEC}">
      <dsp:nvSpPr>
        <dsp:cNvPr id="0" name=""/>
        <dsp:cNvSpPr/>
      </dsp:nvSpPr>
      <dsp:spPr>
        <a:xfrm>
          <a:off x="3701242" y="2391828"/>
          <a:ext cx="1732748" cy="764443"/>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Reentry 1115 Extension </a:t>
          </a:r>
        </a:p>
      </dsp:txBody>
      <dsp:txXfrm>
        <a:off x="3701242" y="2391828"/>
        <a:ext cx="1732748" cy="764443"/>
      </dsp:txXfrm>
    </dsp:sp>
    <dsp:sp modelId="{E81B10F2-81E9-4780-951C-8C81203E6222}">
      <dsp:nvSpPr>
        <dsp:cNvPr id="0" name=""/>
        <dsp:cNvSpPr/>
      </dsp:nvSpPr>
      <dsp:spPr>
        <a:xfrm>
          <a:off x="5755057" y="2391828"/>
          <a:ext cx="1528886" cy="764443"/>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Serious Mental Illness (SMI) 1115</a:t>
          </a:r>
        </a:p>
      </dsp:txBody>
      <dsp:txXfrm>
        <a:off x="5755057" y="2391828"/>
        <a:ext cx="1528886" cy="764443"/>
      </dsp:txXfrm>
    </dsp:sp>
    <dsp:sp modelId="{BF61B57B-8616-484E-95CB-EF584604DDBF}">
      <dsp:nvSpPr>
        <dsp:cNvPr id="0" name=""/>
        <dsp:cNvSpPr/>
      </dsp:nvSpPr>
      <dsp:spPr>
        <a:xfrm>
          <a:off x="7605009" y="2391828"/>
          <a:ext cx="1730301" cy="764443"/>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Health Related Social Needs (HRSN) 1115</a:t>
          </a:r>
        </a:p>
        <a:p>
          <a:pPr marL="0" lvl="0" indent="0" algn="ctr" defTabSz="622300">
            <a:lnSpc>
              <a:spcPct val="90000"/>
            </a:lnSpc>
            <a:spcBef>
              <a:spcPct val="0"/>
            </a:spcBef>
            <a:spcAft>
              <a:spcPct val="35000"/>
            </a:spcAft>
            <a:buNone/>
          </a:pPr>
          <a:r>
            <a:rPr lang="en-US" sz="1400" b="1" kern="1200" dirty="0"/>
            <a:t>Recuperative Care Pilot</a:t>
          </a:r>
        </a:p>
      </dsp:txBody>
      <dsp:txXfrm>
        <a:off x="7605009" y="2391828"/>
        <a:ext cx="1730301" cy="764443"/>
      </dsp:txXfrm>
    </dsp:sp>
    <dsp:sp modelId="{69983E38-DDB4-4AF2-B1AD-29BBD2004533}">
      <dsp:nvSpPr>
        <dsp:cNvPr id="0" name=""/>
        <dsp:cNvSpPr/>
      </dsp:nvSpPr>
      <dsp:spPr>
        <a:xfrm>
          <a:off x="9656377" y="2391828"/>
          <a:ext cx="1093046" cy="764443"/>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Recovery Residence Support Service (RRSS) </a:t>
          </a:r>
        </a:p>
      </dsp:txBody>
      <dsp:txXfrm>
        <a:off x="9656377" y="2391828"/>
        <a:ext cx="1093046" cy="7644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85862-131E-43D4-AADE-40788ACA84B4}">
      <dsp:nvSpPr>
        <dsp:cNvPr id="0" name=""/>
        <dsp:cNvSpPr/>
      </dsp:nvSpPr>
      <dsp:spPr>
        <a:xfrm>
          <a:off x="0" y="314148"/>
          <a:ext cx="10618838" cy="1191754"/>
        </a:xfrm>
        <a:prstGeom prst="roundRect">
          <a:avLst/>
        </a:prstGeom>
        <a:solidFill>
          <a:srgbClr val="01203D"/>
        </a:solidFill>
        <a:ln>
          <a:solidFill>
            <a:srgbClr val="01203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October 1, 2026: Eligibility changes for immigrants.</a:t>
          </a:r>
        </a:p>
      </dsp:txBody>
      <dsp:txXfrm>
        <a:off x="58177" y="372325"/>
        <a:ext cx="10502484" cy="1075400"/>
      </dsp:txXfrm>
    </dsp:sp>
    <dsp:sp modelId="{53ECB6CA-9111-4093-9539-718B6C795CD3}">
      <dsp:nvSpPr>
        <dsp:cNvPr id="0" name=""/>
        <dsp:cNvSpPr/>
      </dsp:nvSpPr>
      <dsp:spPr>
        <a:xfrm>
          <a:off x="0" y="1592302"/>
          <a:ext cx="10618838" cy="1191754"/>
        </a:xfrm>
        <a:prstGeom prst="roundRect">
          <a:avLst/>
        </a:prstGeom>
        <a:solidFill>
          <a:srgbClr val="6BB5DD"/>
        </a:solidFill>
        <a:ln>
          <a:solidFill>
            <a:srgbClr val="6BB5D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December 31, 2026: Work/Community engagement requirements and 6-month redeterminations for expansion population</a:t>
          </a:r>
        </a:p>
      </dsp:txBody>
      <dsp:txXfrm>
        <a:off x="58177" y="1650479"/>
        <a:ext cx="10502484" cy="1075400"/>
      </dsp:txXfrm>
    </dsp:sp>
    <dsp:sp modelId="{5FD45459-5D5B-4C38-9ABD-0CEEE5E65160}">
      <dsp:nvSpPr>
        <dsp:cNvPr id="0" name=""/>
        <dsp:cNvSpPr/>
      </dsp:nvSpPr>
      <dsp:spPr>
        <a:xfrm>
          <a:off x="0" y="2870457"/>
          <a:ext cx="10618838" cy="1191754"/>
        </a:xfrm>
        <a:prstGeom prst="roundRect">
          <a:avLst/>
        </a:prstGeom>
        <a:solidFill>
          <a:srgbClr val="ADC084"/>
        </a:solidFill>
        <a:ln>
          <a:solidFill>
            <a:srgbClr val="ADC084"/>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January 1, 2027: Retroactive coverage limits of one month for expansion and two months for all other groups</a:t>
          </a:r>
        </a:p>
      </dsp:txBody>
      <dsp:txXfrm>
        <a:off x="58177" y="2928634"/>
        <a:ext cx="10502484" cy="1075400"/>
      </dsp:txXfrm>
    </dsp:sp>
    <dsp:sp modelId="{D904AA04-42CD-434A-914F-4CF13B03D276}">
      <dsp:nvSpPr>
        <dsp:cNvPr id="0" name=""/>
        <dsp:cNvSpPr/>
      </dsp:nvSpPr>
      <dsp:spPr>
        <a:xfrm>
          <a:off x="0" y="4148612"/>
          <a:ext cx="10618838" cy="1191754"/>
        </a:xfrm>
        <a:prstGeom prst="roundRect">
          <a:avLst/>
        </a:prstGeom>
        <a:solidFill>
          <a:srgbClr val="BEBB31"/>
        </a:solidFill>
        <a:ln>
          <a:solidFill>
            <a:srgbClr val="BEBB3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October 1, 2028: Cost sharing for expansion adults.</a:t>
          </a:r>
        </a:p>
      </dsp:txBody>
      <dsp:txXfrm>
        <a:off x="58177" y="4206789"/>
        <a:ext cx="10502484" cy="10754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13801-E8A8-46AF-AF3D-108E1D654A3E}"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F150D-14C5-4337-B5F3-B8DF8FB37B57}" type="slidenum">
              <a:rPr lang="en-US" smtClean="0"/>
              <a:t>‹#›</a:t>
            </a:fld>
            <a:endParaRPr lang="en-US"/>
          </a:p>
        </p:txBody>
      </p:sp>
    </p:spTree>
    <p:extLst>
      <p:ext uri="{BB962C8B-B14F-4D97-AF65-F5344CB8AC3E}">
        <p14:creationId xmlns:p14="http://schemas.microsoft.com/office/powerpoint/2010/main" val="369695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Talking Points:</a:t>
            </a:r>
          </a:p>
          <a:p>
            <a:pPr marL="285750" indent="-285750" rtl="0" fontAlgn="ctr">
              <a:spcBef>
                <a:spcPts val="0"/>
              </a:spcBef>
              <a:spcAft>
                <a:spcPts val="0"/>
              </a:spcAft>
              <a:buFontTx/>
              <a:buChar char="-"/>
            </a:pPr>
            <a:r>
              <a:rPr lang="en-US" sz="1800" dirty="0">
                <a:effectLst/>
                <a:latin typeface="Calibri" panose="020F0502020204030204" pitchFamily="34" charset="0"/>
              </a:rPr>
              <a:t>This slide is the most current look at Medicaid enrollment. As we shared before, this was an anticipated decline from the beginning of 2023 following the PHE unwinding. We have worked through all the initial renewals following the PHE and so now you can see that we are now hovering around 1.45 million. This has been holding steady.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8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9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3DA1-AAE1-13CD-5B55-95734CFCE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C458B-07AC-6517-35FE-29FC6C7FE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63617-B525-31AA-8B70-BDCF6A7635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CF410-3612-3DD3-D940-FB9924DD64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9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042F-0316-99E8-E000-B82BFBC62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2EFD7-50D3-3603-B8B0-1FAA5AC3C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1B23F-EBB1-4075-2A16-443628617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7A8AA-F577-F154-6042-9103F3A5E3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97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EA5B-D64D-41B6-9E91-8B32FD8D1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86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Kynect may be able to help! Through the kynect benefits page, you can search and apply for many different types of Kentucky assistance programs to see if you qualify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207BD-0EB2-4130-B158-39D62DBCAE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003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D149C-AD06-17EA-DE18-C2FB7CE16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37156-AEFC-055A-6C37-23EB3A677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5B3A0-B6B5-A799-3E91-B7B4C11DDBFD}"/>
              </a:ext>
            </a:extLst>
          </p:cNvPr>
          <p:cNvSpPr>
            <a:spLocks noGrp="1"/>
          </p:cNvSpPr>
          <p:nvPr>
            <p:ph type="body" idx="1"/>
          </p:nvPr>
        </p:nvSpPr>
        <p:spPr/>
        <p:txBody>
          <a:bodyPr/>
          <a:lstStyle/>
          <a:p>
            <a:r>
              <a:rPr lang="en-US" dirty="0">
                <a:latin typeface="Aptos" panose="020B0004020202020204" pitchFamily="34" charset="0"/>
                <a:ea typeface="Aptos" panose="020B0004020202020204" pitchFamily="34" charset="0"/>
                <a:cs typeface="Times New Roman" panose="02020603050405020304" pitchFamily="18" charset="0"/>
              </a:rPr>
              <a:t>Good morning!  I’m TLD and part of the 1915(i) RISE Initiative with Department for Behavioral Health, Developmental &amp; Intellectual Disabilities (DBHID).</a:t>
            </a:r>
          </a:p>
          <a:p>
            <a:endParaRPr lang="en-US" dirty="0">
              <a:latin typeface="Aptos" panose="020B0004020202020204" pitchFamily="34" charset="0"/>
              <a:ea typeface="Aptos" panose="020B0004020202020204" pitchFamily="34" charset="0"/>
              <a:cs typeface="Times New Roman" panose="02020603050405020304" pitchFamily="18" charset="0"/>
            </a:endParaRPr>
          </a:p>
          <a:p>
            <a:r>
              <a:rPr lang="en-US" dirty="0">
                <a:latin typeface="Aptos" panose="020B0004020202020204" pitchFamily="34" charset="0"/>
                <a:ea typeface="Aptos" panose="020B0004020202020204" pitchFamily="34" charset="0"/>
                <a:cs typeface="Times New Roman" panose="02020603050405020304" pitchFamily="18" charset="0"/>
              </a:rPr>
              <a:t>1915(i) RISE Initiative is a joint effort of DMS and DBHDID, and focuses on helping individuals rise above their challenges through services that promote </a:t>
            </a:r>
            <a:r>
              <a:rPr lang="en-US" b="1" dirty="0">
                <a:latin typeface="Aptos" panose="020B0004020202020204" pitchFamily="34" charset="0"/>
                <a:ea typeface="Aptos" panose="020B0004020202020204" pitchFamily="34" charset="0"/>
                <a:cs typeface="Times New Roman" panose="02020603050405020304" pitchFamily="18" charset="0"/>
              </a:rPr>
              <a:t>Recovery, Independence, Support and Engagement </a:t>
            </a:r>
            <a:r>
              <a:rPr lang="en-US" dirty="0">
                <a:latin typeface="Aptos" panose="020B0004020202020204" pitchFamily="34" charset="0"/>
                <a:ea typeface="Aptos" panose="020B0004020202020204" pitchFamily="34" charset="0"/>
                <a:cs typeface="Times New Roman" panose="02020603050405020304" pitchFamily="18" charset="0"/>
              </a:rPr>
              <a:t>in the community.</a:t>
            </a:r>
          </a:p>
          <a:p>
            <a:endParaRPr lang="en-US" dirty="0">
              <a:latin typeface="Aptos" panose="020B0004020202020204" pitchFamily="34" charset="0"/>
              <a:cs typeface="Times New Roman" panose="02020603050405020304" pitchFamily="18" charset="0"/>
            </a:endParaRPr>
          </a:p>
          <a:p>
            <a:r>
              <a:rPr lang="en-US" dirty="0">
                <a:latin typeface="Aptos" panose="020B0004020202020204" pitchFamily="34" charset="0"/>
                <a:cs typeface="Times New Roman" panose="02020603050405020304" pitchFamily="18" charset="0"/>
              </a:rPr>
              <a:t>Since I think most folks here are already aware of the program, I’ll just give a quick overview, but I’m happy to answer any questions.</a:t>
            </a:r>
          </a:p>
          <a:p>
            <a:endParaRPr lang="en-US" strike="sngStrike" dirty="0"/>
          </a:p>
          <a:p>
            <a:r>
              <a:rPr lang="en-US"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The 1915(i) RISE Initiative is a</a:t>
            </a:r>
            <a:r>
              <a:rPr lang="en-US" dirty="0">
                <a:cs typeface="Arial" panose="020B0604020202020204" pitchFamily="34" charset="0"/>
              </a:rPr>
              <a:t> new Medicaid benefit under Kentucky’s 1915(i) State Plan Amendment.  Although similar to 1915(c) waivers, it is distinct as an amendment to the State Plan, and has no limit on the number of participants served. Participant services will be direct billed to Medicaid, not thru MCOs.</a:t>
            </a:r>
          </a:p>
          <a:p>
            <a:pPr defTabSz="931774">
              <a:defRPr/>
            </a:pPr>
            <a:endParaRPr lang="en-US" dirty="0"/>
          </a:p>
          <a:p>
            <a:pPr marL="347798" indent="-347798" defTabSz="931774">
              <a:buFont typeface="Arial" panose="020B0604020202020204" pitchFamily="34" charset="0"/>
              <a:buChar char="•"/>
              <a:defRPr/>
            </a:pPr>
            <a:r>
              <a:rPr lang="en-US" dirty="0">
                <a:cs typeface="Arial" panose="020B0604020202020204" pitchFamily="34" charset="0"/>
              </a:rPr>
              <a:t>1915(i) RISE is designed for Medicaid eligible adults (18+), with Serious Mental Illness (SMI), with or without a co-occurring Substance Use Disorder (SUD).  We’ve had some hospital inquiries about referrals, plus families, guardianship, etc. Until we are able to accept participant referrals, </a:t>
            </a:r>
            <a:r>
              <a:rPr lang="en-US" dirty="0"/>
              <a:t>you may send an email to 1915iRISEInitiative@ky.gov and we will add your/the participant’s name to our contact list for later follow-up.</a:t>
            </a:r>
          </a:p>
          <a:p>
            <a:pPr marL="347798" indent="-347798" defTabSz="931774">
              <a:buFont typeface="Arial" panose="020B0604020202020204" pitchFamily="34" charset="0"/>
              <a:buChar char="•"/>
              <a:defRPr/>
            </a:pPr>
            <a:r>
              <a:rPr lang="en-US" dirty="0">
                <a:cs typeface="Arial" panose="020B0604020202020204" pitchFamily="34" charset="0"/>
              </a:rPr>
              <a:t>All participants will be pre-screened and assessed to determine needs and services, then select a case manager from a list of approved providers on BHDID’s webpage.</a:t>
            </a:r>
          </a:p>
          <a:p>
            <a:pPr marL="347798" indent="-347798" defTabSz="931774">
              <a:buFont typeface="Arial" panose="020B0604020202020204" pitchFamily="34" charset="0"/>
              <a:buChar char="•"/>
              <a:defRPr/>
            </a:pPr>
            <a:r>
              <a:rPr lang="en-US" dirty="0">
                <a:cs typeface="Arial" panose="020B0604020202020204" pitchFamily="34" charset="0"/>
              </a:rPr>
              <a:t>The c</a:t>
            </a:r>
            <a:r>
              <a:rPr lang="en-US" dirty="0">
                <a:latin typeface="Arial" panose="020B0604020202020204" pitchFamily="34" charset="0"/>
                <a:cs typeface="Arial" panose="020B0604020202020204" pitchFamily="34" charset="0"/>
              </a:rPr>
              <a:t>ase manager then assists the participant to access the other recommended services.</a:t>
            </a:r>
          </a:p>
          <a:p>
            <a:pPr marL="347798" indent="-347798">
              <a:buFont typeface="Arial" panose="020B0604020202020204" pitchFamily="34" charset="0"/>
              <a:buChar char="•"/>
            </a:pPr>
            <a:r>
              <a:rPr lang="en-US" dirty="0">
                <a:cs typeface="Arial" panose="020B0604020202020204" pitchFamily="34" charset="0"/>
              </a:rPr>
              <a:t>The program offers 10 essential Home and Community-Based Support (HCBS) services, delivered in communities, each with specific eligibility and service requirements:</a:t>
            </a:r>
          </a:p>
          <a:p>
            <a:pPr marL="465887" lvl="1" defTabSz="931774">
              <a:defRPr/>
            </a:pPr>
            <a:r>
              <a:rPr lang="en-US" dirty="0">
                <a:latin typeface="Arial" panose="020B0604020202020204" pitchFamily="34" charset="0"/>
                <a:cs typeface="Arial" panose="020B0604020202020204" pitchFamily="34" charset="0"/>
              </a:rPr>
              <a:t>1. Assistive Technology</a:t>
            </a:r>
          </a:p>
          <a:p>
            <a:pPr marL="465887" lvl="1" defTabSz="931774">
              <a:defRPr/>
            </a:pPr>
            <a:r>
              <a:rPr lang="en-US" dirty="0">
                <a:latin typeface="Arial" panose="020B0604020202020204" pitchFamily="34" charset="0"/>
                <a:cs typeface="Arial" panose="020B0604020202020204" pitchFamily="34" charset="0"/>
              </a:rPr>
              <a:t>2. Case Management </a:t>
            </a:r>
          </a:p>
          <a:p>
            <a:pPr marL="465887" lvl="1" defTabSz="931774">
              <a:defRPr/>
            </a:pPr>
            <a:r>
              <a:rPr lang="en-US" dirty="0">
                <a:latin typeface="Arial" panose="020B0604020202020204" pitchFamily="34" charset="0"/>
                <a:cs typeface="Arial" panose="020B0604020202020204" pitchFamily="34" charset="0"/>
              </a:rPr>
              <a:t>3. Housing &amp; Tenancy Supports*</a:t>
            </a:r>
          </a:p>
          <a:p>
            <a:pPr marL="465887" lvl="1" defTabSz="931774">
              <a:defRPr/>
            </a:pPr>
            <a:r>
              <a:rPr lang="en-US" dirty="0">
                <a:latin typeface="Arial" panose="020B0604020202020204" pitchFamily="34" charset="0"/>
                <a:cs typeface="Arial" panose="020B0604020202020204" pitchFamily="34" charset="0"/>
              </a:rPr>
              <a:t>4. In-Home Independent Living Supports*</a:t>
            </a:r>
          </a:p>
          <a:p>
            <a:pPr marL="465887" lvl="1" defTabSz="931774">
              <a:defRPr/>
            </a:pPr>
            <a:r>
              <a:rPr lang="en-US" dirty="0">
                <a:latin typeface="Arial" panose="020B0604020202020204" pitchFamily="34" charset="0"/>
                <a:cs typeface="Arial" panose="020B0604020202020204" pitchFamily="34" charset="0"/>
              </a:rPr>
              <a:t>5. Medication Management</a:t>
            </a:r>
          </a:p>
          <a:p>
            <a:pPr marL="465887" lvl="1" defTabSz="931774">
              <a:defRPr/>
            </a:pPr>
            <a:r>
              <a:rPr lang="en-US" dirty="0">
                <a:latin typeface="Arial" panose="020B0604020202020204" pitchFamily="34" charset="0"/>
                <a:cs typeface="Arial" panose="020B0604020202020204" pitchFamily="34" charset="0"/>
              </a:rPr>
              <a:t>6. Planned Respite for Caregivers</a:t>
            </a:r>
          </a:p>
          <a:p>
            <a:pPr marL="465887" lvl="1" defTabSz="931774">
              <a:defRPr/>
            </a:pPr>
            <a:r>
              <a:rPr lang="en-US" dirty="0">
                <a:latin typeface="Arial" panose="020B0604020202020204" pitchFamily="34" charset="0"/>
                <a:cs typeface="Arial" panose="020B0604020202020204" pitchFamily="34" charset="0"/>
              </a:rPr>
              <a:t>7. Supervised Residential Care*</a:t>
            </a:r>
          </a:p>
          <a:p>
            <a:pPr marL="465887" lvl="1" defTabSz="931774">
              <a:defRPr/>
            </a:pPr>
            <a:r>
              <a:rPr lang="en-US" dirty="0">
                <a:latin typeface="Arial" panose="020B0604020202020204" pitchFamily="34" charset="0"/>
                <a:cs typeface="Arial" panose="020B0604020202020204" pitchFamily="34" charset="0"/>
              </a:rPr>
              <a:t>8. Supported Education</a:t>
            </a:r>
          </a:p>
          <a:p>
            <a:pPr marL="465887" lvl="1" defTabSz="931774">
              <a:defRPr/>
            </a:pPr>
            <a:r>
              <a:rPr lang="en-US" dirty="0">
                <a:latin typeface="Arial" panose="020B0604020202020204" pitchFamily="34" charset="0"/>
                <a:cs typeface="Arial" panose="020B0604020202020204" pitchFamily="34" charset="0"/>
              </a:rPr>
              <a:t>9. Supported Employment</a:t>
            </a:r>
          </a:p>
          <a:p>
            <a:pPr marL="465887" lvl="1" defTabSz="931774">
              <a:defRPr/>
            </a:pPr>
            <a:r>
              <a:rPr lang="en-US" dirty="0">
                <a:latin typeface="Arial" panose="020B0604020202020204" pitchFamily="34" charset="0"/>
                <a:cs typeface="Arial" panose="020B0604020202020204" pitchFamily="34" charset="0"/>
              </a:rPr>
              <a:t>10. Transportation</a:t>
            </a:r>
          </a:p>
          <a:p>
            <a:pPr defTabSz="931774">
              <a:defRPr/>
            </a:pPr>
            <a:endParaRPr lang="en-US" dirty="0">
              <a:latin typeface="Calibri" panose="020F0502020204030204" pitchFamily="34" charset="0"/>
              <a:ea typeface="Arial" panose="020B0604020202020204" pitchFamily="34" charset="0"/>
              <a:cs typeface="Calibri" panose="020F0502020204030204" pitchFamily="34" charset="0"/>
            </a:endParaRPr>
          </a:p>
          <a:p>
            <a:pPr defTabSz="931774">
              <a:defRPr/>
            </a:pPr>
            <a:r>
              <a:rPr lang="en-US" dirty="0">
                <a:latin typeface="Calibri" panose="020F0502020204030204" pitchFamily="34" charset="0"/>
                <a:ea typeface="Arial" panose="020B0604020202020204" pitchFamily="34" charset="0"/>
                <a:cs typeface="Calibri" panose="020F0502020204030204" pitchFamily="34" charset="0"/>
              </a:rPr>
              <a:t>Specific service requirements are detailed in Kentucky Administrative Regulations, Title 907, Chapter 16.  Participants receiving any of the housing services must be:  h</a:t>
            </a:r>
            <a:r>
              <a:rPr lang="en-US" dirty="0">
                <a:latin typeface="Calibri" panose="020F0502020204030204" pitchFamily="34" charset="0"/>
                <a:ea typeface="Times New Roman" panose="02020603050405020304" pitchFamily="18" charset="0"/>
              </a:rPr>
              <a:t>omeless, at-risk of homelessness, formerly homeless within the prior 24 months, or now residing in HUD assisted housing; and have a history of frequent nursing home/inpatient stays.  They may </a:t>
            </a:r>
            <a:r>
              <a:rPr lang="en-US" dirty="0"/>
              <a:t>be preparing to exit an institutional setting.</a:t>
            </a:r>
          </a:p>
          <a:p>
            <a:pPr defTabSz="931774">
              <a:defRPr/>
            </a:pPr>
            <a:endParaRPr lang="en-US" dirty="0"/>
          </a:p>
          <a:p>
            <a:r>
              <a:rPr lang="en-US" dirty="0"/>
              <a:t>Services can be received along with other complementary programs like AOT, as long as they aren’t duplicative.</a:t>
            </a:r>
          </a:p>
          <a:p>
            <a:endParaRPr lang="en-US" dirty="0"/>
          </a:p>
          <a:p>
            <a:pPr defTabSz="931774">
              <a:defRPr/>
            </a:pPr>
            <a:r>
              <a:rPr lang="en-US" dirty="0"/>
              <a:t>The provider’s journey includes:</a:t>
            </a:r>
          </a:p>
          <a:p>
            <a:pPr marL="232943" indent="-232943">
              <a:buFont typeface="+mj-lt"/>
              <a:buAutoNum type="arabicPeriod"/>
            </a:pPr>
            <a:r>
              <a:rPr lang="en-US" dirty="0"/>
              <a:t>The CEO completes an initial on-line orientation and submits a Certification Application packet. </a:t>
            </a:r>
          </a:p>
          <a:p>
            <a:pPr marL="232943" indent="-232943">
              <a:buFont typeface="+mj-lt"/>
              <a:buAutoNum type="arabicPeriod"/>
            </a:pPr>
            <a:r>
              <a:rPr lang="en-US" dirty="0"/>
              <a:t>DBHDID reviews the completed Certification Packet submission and provides feedback and technical assistance, followed by notice of an initial decision on proceeding with the pending application within 10 business days of receipt </a:t>
            </a:r>
          </a:p>
          <a:p>
            <a:pPr marL="232943" indent="-232943" defTabSz="931774">
              <a:buFont typeface="+mj-lt"/>
              <a:buAutoNum type="arabicPeriod"/>
              <a:defRPr/>
            </a:pPr>
            <a:r>
              <a:rPr lang="en-US" dirty="0"/>
              <a:t>While DBHDID conducts a more extensive review of the provider’s operation, including staff credentials and experience, service alignment with fidelity model, and business documentation (e.g., Tax ID, licensure, etc.), and a site visit, the CEO completes more focused online training. </a:t>
            </a:r>
          </a:p>
          <a:p>
            <a:pPr marL="232943" indent="-232943" defTabSz="931774">
              <a:buFont typeface="+mj-lt"/>
              <a:buAutoNum type="arabicPeriod"/>
              <a:defRPr/>
            </a:pPr>
            <a:r>
              <a:rPr lang="en-US" dirty="0"/>
              <a:t>Once approved for certification, providers will enroll in Medicaid (either as a new provider or adding Provider Type 51) and Therap (the 1915(i) RISE data system) and begin extensive online staff training.</a:t>
            </a:r>
          </a:p>
          <a:p>
            <a:pPr marL="232943" indent="-232943" defTabSz="931774">
              <a:buFont typeface="+mj-lt"/>
              <a:buAutoNum type="arabicPeriod"/>
              <a:defRPr/>
            </a:pPr>
            <a:r>
              <a:rPr lang="en-US" dirty="0"/>
              <a:t>Approved providers will be added to DBHDID’s online Provider Directory and be eligible for selection by participants.</a:t>
            </a:r>
          </a:p>
          <a:p>
            <a:pPr marL="232943" indent="-232943" defTabSz="931774">
              <a:buFont typeface="+mj-lt"/>
              <a:buAutoNum type="arabicPeriod"/>
              <a:defRPr/>
            </a:pPr>
            <a:r>
              <a:rPr lang="en-US" dirty="0"/>
              <a:t>After participant services are commenced, the provider will participate in the Continuous Quality Improvement process.</a:t>
            </a:r>
          </a:p>
          <a:p>
            <a:pPr marL="232943" indent="-232943" defTabSz="931774">
              <a:buFont typeface="+mj-lt"/>
              <a:buAutoNum type="arabicPeriod"/>
              <a:defRPr/>
            </a:pPr>
            <a:endParaRPr lang="en-US" dirty="0"/>
          </a:p>
          <a:p>
            <a:pPr marL="232943" indent="-232943" defTabSz="931774">
              <a:buFont typeface="+mj-lt"/>
              <a:buAutoNum type="arabicPeriod"/>
              <a:defRPr/>
            </a:pPr>
            <a:endParaRPr lang="en-US" dirty="0"/>
          </a:p>
          <a:p>
            <a:pPr defTabSz="931774">
              <a:defRPr/>
            </a:pPr>
            <a:r>
              <a:rPr lang="en-US" dirty="0"/>
              <a:t>The participant’s journey will include:</a:t>
            </a:r>
          </a:p>
          <a:p>
            <a:pPr marL="232943" indent="-232943">
              <a:buFont typeface="+mj-lt"/>
              <a:buAutoNum type="arabicPeriod"/>
            </a:pPr>
            <a:r>
              <a:rPr lang="en-US" dirty="0"/>
              <a:t>Anyone can contact the 1915(i) RISE program on behalf of a potential participant (family, clinician, self).  They can be referred at any time, but the assessment may not be completed while the individual is residing in a facility.</a:t>
            </a:r>
          </a:p>
          <a:p>
            <a:pPr marL="232943" indent="-232943">
              <a:buFont typeface="+mj-lt"/>
              <a:buAutoNum type="arabicPeriod"/>
            </a:pPr>
            <a:r>
              <a:rPr lang="en-US" dirty="0"/>
              <a:t>Once a referral is received, an intake specialist will complete an eligibility screening via telehealth to ensure Medicaid eligibility, qualifying diagnoses, and housing status. </a:t>
            </a:r>
          </a:p>
          <a:p>
            <a:pPr marL="232943" indent="-232943">
              <a:buFont typeface="+mj-lt"/>
              <a:buAutoNum type="arabicPeriod"/>
            </a:pPr>
            <a:r>
              <a:rPr lang="en-US" dirty="0"/>
              <a:t>A trained assessor will meet with potential participants at a convenient location or via telehealth, to conduct an extensive functional assessment.  This process will take a number of hours to complete, and may be spread out over a few days.  Supporting documentation may be requested from the individual, previous providers, or others.</a:t>
            </a:r>
          </a:p>
          <a:p>
            <a:pPr marL="232943" indent="-232943">
              <a:buFont typeface="+mj-lt"/>
              <a:buAutoNum type="arabicPeriod"/>
            </a:pPr>
            <a:r>
              <a:rPr lang="en-US" dirty="0"/>
              <a:t>Once the participant receives notice of approval for services, program staff will assist them in choosing a case manager from available certified providers.</a:t>
            </a:r>
          </a:p>
          <a:p>
            <a:pPr marL="232943" indent="-232943">
              <a:buFont typeface="+mj-lt"/>
              <a:buAutoNum type="arabicPeriod"/>
            </a:pPr>
            <a:r>
              <a:rPr lang="en-US" dirty="0"/>
              <a:t>The case manager will collaborate with the participant to jointly complete a PCSP and select providers for one or more of the approved service types.  The participant may suggest or decline specific services, and these will be noted in the plan.</a:t>
            </a:r>
          </a:p>
          <a:p>
            <a:pPr marL="232943" indent="-232943">
              <a:buFont typeface="+mj-lt"/>
              <a:buAutoNum type="arabicPeriod"/>
            </a:pPr>
            <a:r>
              <a:rPr lang="en-US" dirty="0"/>
              <a:t>The PCSP is then regularly reviewed and updated as long as the participant is receiving services.</a:t>
            </a:r>
          </a:p>
          <a:p>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077C8C3E-799A-63C6-2459-DE73EBE80C81}"/>
              </a:ext>
            </a:extLst>
          </p:cNvPr>
          <p:cNvSpPr>
            <a:spLocks noGrp="1"/>
          </p:cNvSpPr>
          <p:nvPr>
            <p:ph type="sldNum" sz="quarter" idx="10"/>
          </p:nvPr>
        </p:nvSpPr>
        <p:spPr/>
        <p:txBody>
          <a:bodyPr/>
          <a:lstStyle/>
          <a:p>
            <a:pPr marL="0" marR="0" lvl="0" indent="0" algn="r" defTabSz="960192" rtl="0" eaLnBrk="1" fontAlgn="auto" latinLnBrk="0" hangingPunct="1">
              <a:lnSpc>
                <a:spcPct val="100000"/>
              </a:lnSpc>
              <a:spcBef>
                <a:spcPts val="0"/>
              </a:spcBef>
              <a:spcAft>
                <a:spcPts val="0"/>
              </a:spcAft>
              <a:buClrTx/>
              <a:buSzTx/>
              <a:buFontTx/>
              <a:buNone/>
              <a:tabLst/>
              <a:defRPr/>
            </a:pPr>
            <a:fld id="{C9F21BB0-121E-458B-8FC3-EE1EC39AC16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07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are working with providers from across the state who are in various stages of applying for certification. Providers range from CMHCs to small nonprofits, planning to offer from one to all of the 10 approved 1915(i) RISE services.  Once we reach critical mass with providers we’ll announce the process for enrolling individuals into the program.  We’re working on the communication plan now. </a:t>
            </a:r>
          </a:p>
          <a:p>
            <a:pPr defTabSz="931774">
              <a:defRPr/>
            </a:pPr>
            <a:endParaRPr lang="en-US" dirty="0"/>
          </a:p>
          <a:p>
            <a:pPr defTabSz="931774">
              <a:defRPr/>
            </a:pPr>
            <a:r>
              <a:rPr lang="en-US" dirty="0"/>
              <a:t>As of last week’s status report, we’ve certified 7 providers.  Some providers plan to offer services statewide, some within specific Community Mental Health Center regions or counties.  As soon as we reach critical mass with providers, we’ll begin accepting participant referrals from that region by contacting our follow-up lists and making public announcements.  We’re still defining what that means, but since we have both some regional and statewide providers, we’re hoping it will be very soon.  While we aren’t formally accepting referrals at this time, if you know of an individual who may be interested, they (or their representative) can contact us at 1915iRISEInitiative@ky.gov for future outreach.</a:t>
            </a:r>
          </a:p>
          <a:p>
            <a:pPr defTabSz="931774">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kern="100" dirty="0">
                <a:latin typeface="Aptos" panose="020B0004020202020204" pitchFamily="34" charset="0"/>
                <a:ea typeface="Aptos" panose="020B0004020202020204" pitchFamily="34" charset="0"/>
                <a:cs typeface="Times New Roman" panose="02020603050405020304" pitchFamily="18" charset="0"/>
              </a:rPr>
              <a:t>In final systems testing; now listed on Provider Directory. 9 in review process.</a:t>
            </a:r>
          </a:p>
          <a:p>
            <a:pPr defTabSz="931774">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kern="100" dirty="0">
                <a:latin typeface="Aptos" panose="020B0004020202020204" pitchFamily="34" charset="0"/>
                <a:ea typeface="Aptos" panose="020B0004020202020204" pitchFamily="34" charset="0"/>
                <a:cs typeface="Times New Roman" panose="02020603050405020304" pitchFamily="18" charset="0"/>
              </a:rPr>
              <a:t>The provider fee schedule and resources, governing regulations, program development, application process, etc., are all available at the program’s webpage, and I’ll put the links in the chat.</a:t>
            </a:r>
          </a:p>
          <a:p>
            <a:pPr defTabSz="931774">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kern="100" dirty="0">
                <a:latin typeface="Aptos" panose="020B0004020202020204" pitchFamily="34" charset="0"/>
                <a:ea typeface="Aptos" panose="020B0004020202020204" pitchFamily="34" charset="0"/>
                <a:cs typeface="Times New Roman" panose="02020603050405020304" pitchFamily="18" charset="0"/>
              </a:rPr>
              <a:t>Finally, please drop in on our open Office Hours: Mondays, 3-4pm (ET) on Zoom.  BHDID and DMS staff are available to answer provider questions on the program, certification, or anything 1915(i)-related! You should attend if you’re just exploring interest, just beginning your certification application, or have one last question before submitting.  </a:t>
            </a:r>
          </a:p>
          <a:p>
            <a:pPr defTabSz="931774">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kern="100" dirty="0">
                <a:latin typeface="Aptos" panose="020B0004020202020204" pitchFamily="34" charset="0"/>
                <a:ea typeface="Aptos" panose="020B0004020202020204" pitchFamily="34" charset="0"/>
                <a:cs typeface="Times New Roman" panose="02020603050405020304" pitchFamily="18" charset="0"/>
              </a:rPr>
              <a:t>For more information about the 1915(i) RISE Initiative, including Provider Enrollment and Office Hours, visit </a:t>
            </a:r>
            <a:r>
              <a:rPr lang="en-US" u="sng" kern="100" dirty="0">
                <a:solidFill>
                  <a:srgbClr val="0070C0"/>
                </a:solidFill>
                <a:latin typeface="Aptos" panose="020B0004020202020204" pitchFamily="34" charset="0"/>
                <a:ea typeface="Aptos" panose="020B0004020202020204" pitchFamily="34" charset="0"/>
                <a:cs typeface="Times New Roman" panose="02020603050405020304" pitchFamily="18" charset="0"/>
              </a:rPr>
              <a:t>https://dbhdid.ky.gov/1915iriseinitiative</a:t>
            </a:r>
          </a:p>
          <a:p>
            <a:pPr defTabSz="931774">
              <a:defRPr/>
            </a:pPr>
            <a:endParaRPr lang="en-US" u="sng" kern="100" dirty="0">
              <a:solidFill>
                <a:srgbClr val="0070C0"/>
              </a:solidFill>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kern="100" dirty="0">
                <a:latin typeface="Aptos" panose="020B0004020202020204" pitchFamily="34" charset="0"/>
                <a:ea typeface="Aptos" panose="020B0004020202020204" pitchFamily="34" charset="0"/>
                <a:cs typeface="Times New Roman" panose="02020603050405020304" pitchFamily="18" charset="0"/>
              </a:rPr>
              <a:t>Registration for all Office Hours meetings is at: https://us06web.zoom.us/meeting/register/EcV98VonRAGKFN2BYByWMw#/registration </a:t>
            </a:r>
          </a:p>
          <a:p>
            <a:pPr defTabSz="931774">
              <a:defRPr/>
            </a:pPr>
            <a:endParaRPr lang="en-US" u="sng" kern="100" dirty="0">
              <a:solidFill>
                <a:srgbClr val="0070C0"/>
              </a:solidFill>
              <a:latin typeface="Aptos" panose="020B0004020202020204" pitchFamily="34" charset="0"/>
              <a:ea typeface="Aptos" panose="020B0004020202020204" pitchFamily="34" charset="0"/>
              <a:cs typeface="Times New Roman" panose="02020603050405020304" pitchFamily="18" charset="0"/>
            </a:endParaRPr>
          </a:p>
          <a:p>
            <a:r>
              <a:rPr lang="en-US" dirty="0"/>
              <a:t>907 KAR 16:005-025, https://apps.legislature.ky.gov/law/kar/titles/907/016/</a:t>
            </a:r>
          </a:p>
          <a:p>
            <a:endParaRPr lang="en-US" dirty="0"/>
          </a:p>
          <a:p>
            <a:r>
              <a:rPr lang="en-US" dirty="0"/>
              <a:t>Provider Directory: https://dbhdid.ky.gov/providerdirectory </a:t>
            </a:r>
          </a:p>
          <a:p>
            <a:endParaRPr lang="en-US" dirty="0"/>
          </a:p>
          <a:p>
            <a:r>
              <a:rPr lang="en-US" dirty="0"/>
              <a:t>Fee Schedule: https://www.chfs.ky.gov/agencies/dms/DMSFeeRateSchedules/1915%20%28i%29%20RISE%20Initiative%20Fee%20Schedule%206-27-25.pdf</a:t>
            </a:r>
          </a:p>
          <a:p>
            <a:endParaRPr lang="en-US" dirty="0"/>
          </a:p>
          <a:p>
            <a:r>
              <a:rPr lang="en-US" dirty="0"/>
              <a:t>General inquiries:  1915iRISEInitiative@ky.gov </a:t>
            </a:r>
          </a:p>
          <a:p>
            <a:endParaRPr lang="en-US" dirty="0"/>
          </a:p>
          <a:p>
            <a:r>
              <a:rPr lang="en-US" dirty="0"/>
              <a:t>Provider inquiries:  1915iRISEProvider@ky.gov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57DE6-6343-45C5-9988-36C2E2497B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969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4FB73-764E-42DA-ABDF-A91A480256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927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0318B-018C-47A7-A496-4F2310347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29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marR="341630" lvl="0" indent="0">
              <a:spcBef>
                <a:spcPts val="100"/>
              </a:spcBef>
              <a:buFont typeface="Arial"/>
              <a:buNone/>
              <a:tabLst>
                <a:tab pos="299720" algn="l"/>
              </a:tabLst>
              <a:defRPr/>
            </a:pPr>
            <a:r>
              <a:rPr lang="en-US" sz="2000" spc="-15" dirty="0">
                <a:solidFill>
                  <a:prstClr val="black"/>
                </a:solidFill>
                <a:cs typeface="Calibri"/>
              </a:rPr>
              <a:t>Section 1115 Demonstrations are pilot or demonstration projects that promote objectives of the Medicaid program and give states flexibility to design and improve its programs.</a:t>
            </a:r>
          </a:p>
          <a:p>
            <a:pPr marL="12065" marR="341630" lvl="0" indent="0">
              <a:spcBef>
                <a:spcPts val="100"/>
              </a:spcBef>
              <a:buFont typeface="Arial"/>
              <a:buNone/>
              <a:tabLst>
                <a:tab pos="299720" algn="l"/>
              </a:tabLst>
              <a:defRPr/>
            </a:pPr>
            <a:endParaRPr lang="en-US" sz="2000" spc="-15" dirty="0">
              <a:solidFill>
                <a:prstClr val="black"/>
              </a:solidFill>
              <a:cs typeface="Calibri"/>
            </a:endParaRPr>
          </a:p>
          <a:p>
            <a:pPr marL="12065" marR="341630" lvl="0" indent="0">
              <a:spcBef>
                <a:spcPts val="100"/>
              </a:spcBef>
              <a:buFont typeface="Arial"/>
              <a:buNone/>
              <a:tabLst>
                <a:tab pos="299720" algn="l"/>
              </a:tabLst>
              <a:defRPr/>
            </a:pPr>
            <a:r>
              <a:rPr lang="en-US" sz="2000" spc="-15" dirty="0">
                <a:solidFill>
                  <a:prstClr val="black"/>
                </a:solidFill>
                <a:cs typeface="Calibri"/>
              </a:rPr>
              <a:t>1115 Projects focus on evidence-based interventions that drive quality and better health outcomes.</a:t>
            </a:r>
          </a:p>
          <a:p>
            <a:pPr marL="12065" marR="341630" lvl="0" indent="0" algn="l" defTabSz="914400" rtl="0" eaLnBrk="1" fontAlgn="auto" latinLnBrk="0" hangingPunct="1">
              <a:lnSpc>
                <a:spcPct val="100000"/>
              </a:lnSpc>
              <a:spcBef>
                <a:spcPts val="100"/>
              </a:spcBef>
              <a:spcAft>
                <a:spcPts val="600"/>
              </a:spcAft>
              <a:buClrTx/>
              <a:buSzTx/>
              <a:buFont typeface="Arial"/>
              <a:buNone/>
              <a:tabLst>
                <a:tab pos="299720" algn="l"/>
              </a:tabLst>
              <a:defRPr/>
            </a:pPr>
            <a:endParaRPr lang="en-US" sz="2000" b="1" spc="-15" dirty="0">
              <a:solidFill>
                <a:prstClr val="black"/>
              </a:solidFill>
              <a:cs typeface="Calibri"/>
            </a:endParaRPr>
          </a:p>
          <a:p>
            <a:pPr marL="12065" marR="341630" lvl="0" indent="0" algn="l" defTabSz="914400" rtl="0" eaLnBrk="1" fontAlgn="auto" latinLnBrk="0" hangingPunct="1">
              <a:lnSpc>
                <a:spcPct val="100000"/>
              </a:lnSpc>
              <a:spcBef>
                <a:spcPts val="100"/>
              </a:spcBef>
              <a:spcAft>
                <a:spcPts val="600"/>
              </a:spcAft>
              <a:buClrTx/>
              <a:buSzTx/>
              <a:buFont typeface="Arial"/>
              <a:buNone/>
              <a:tabLst>
                <a:tab pos="299720" algn="l"/>
              </a:tabLst>
              <a:defRPr/>
            </a:pPr>
            <a:r>
              <a:rPr lang="en-US" sz="2000" b="0" spc="-15" dirty="0">
                <a:solidFill>
                  <a:prstClr val="black"/>
                </a:solidFill>
                <a:cs typeface="Calibri"/>
              </a:rPr>
              <a:t>Kentucky’s Section 1115 Demonstration entitled “TEAMKY (formally known as Kentucky Helping to Engage and Achieve Long Term Health (KY HEALTH))” was approved January 2018. </a:t>
            </a:r>
          </a:p>
          <a:p>
            <a:pPr marL="12065" marR="341630" indent="0">
              <a:spcBef>
                <a:spcPts val="100"/>
              </a:spcBef>
              <a:spcAft>
                <a:spcPts val="600"/>
              </a:spcAft>
              <a:buFont typeface="Arial"/>
              <a:buNone/>
              <a:tabLst>
                <a:tab pos="299720" algn="l"/>
              </a:tabLst>
              <a:defRPr/>
            </a:pPr>
            <a:r>
              <a:rPr lang="en-US" sz="2000" b="0" dirty="0">
                <a:ea typeface="Calibri" panose="020F0502020204030204" pitchFamily="34" charset="0"/>
                <a:cs typeface="Times New Roman" panose="02020603050405020304" pitchFamily="18" charset="0"/>
              </a:rPr>
              <a:t>There are several projects under TEAMKY which includes: </a:t>
            </a:r>
          </a:p>
          <a:p>
            <a:pPr marL="12065" marR="341630" indent="0">
              <a:spcBef>
                <a:spcPts val="100"/>
              </a:spcBef>
              <a:spcAft>
                <a:spcPts val="600"/>
              </a:spcAft>
              <a:buFont typeface="Arial"/>
              <a:buNone/>
              <a:tabLst>
                <a:tab pos="299720" algn="l"/>
              </a:tabLst>
              <a:defRPr/>
            </a:pPr>
            <a:endParaRPr lang="en-US" sz="2000" b="1" dirty="0">
              <a:ea typeface="Calibri" panose="020F0502020204030204" pitchFamily="34" charset="0"/>
              <a:cs typeface="Times New Roman" panose="02020603050405020304" pitchFamily="18" charset="0"/>
            </a:endParaRPr>
          </a:p>
          <a:p>
            <a:pPr marL="12065" marR="341630" indent="0">
              <a:spcBef>
                <a:spcPts val="100"/>
              </a:spcBef>
              <a:spcAft>
                <a:spcPts val="600"/>
              </a:spcAft>
              <a:buFont typeface="Arial"/>
              <a:buNone/>
              <a:tabLst>
                <a:tab pos="299720" algn="l"/>
              </a:tabLst>
              <a:defRPr/>
            </a:pPr>
            <a:r>
              <a:rPr lang="en-US" sz="2000" b="1" dirty="0">
                <a:ea typeface="Calibri" panose="020F0502020204030204" pitchFamily="34" charset="0"/>
                <a:cs typeface="Times New Roman" panose="02020603050405020304" pitchFamily="18" charset="0"/>
              </a:rPr>
              <a:t>KY’s Reentry Section 1115 recently approved July 2024.  The Reentry 1115 allows</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Times New Roman" panose="02020603050405020304" pitchFamily="18" charset="0"/>
              </a:rPr>
              <a:t>Medicaid coverage for certain services to justice involved individuals in state prisons and youth development centers to ensure continuity of health care coverage pre- and post-release and to address medical, behavioral health and health related social needs upon release.</a:t>
            </a:r>
            <a:endParaRPr lang="en-US" sz="1800" b="1" spc="-15" dirty="0">
              <a:solidFill>
                <a:prstClr val="black"/>
              </a:solidFill>
              <a:cs typeface="Calibri"/>
            </a:endParaRPr>
          </a:p>
          <a:p>
            <a:pPr marL="297815" marR="341630" indent="-285750">
              <a:spcBef>
                <a:spcPts val="100"/>
              </a:spcBef>
              <a:buSzPct val="80000"/>
              <a:tabLst>
                <a:tab pos="299720" algn="l"/>
              </a:tabLst>
              <a:defRPr/>
            </a:pPr>
            <a:endParaRPr lang="en-US" sz="2000" b="1" spc="-15" dirty="0">
              <a:solidFill>
                <a:prstClr val="black"/>
              </a:solidFill>
              <a:cs typeface="Calibri"/>
            </a:endParaRPr>
          </a:p>
          <a:p>
            <a:pPr marL="297815" marR="341630" indent="-285750">
              <a:spcBef>
                <a:spcPts val="100"/>
              </a:spcBef>
              <a:buSzPct val="80000"/>
              <a:tabLst>
                <a:tab pos="299720" algn="l"/>
              </a:tabLst>
              <a:defRPr/>
            </a:pPr>
            <a:r>
              <a:rPr lang="en-US" sz="2000" b="1" spc="-15" dirty="0">
                <a:solidFill>
                  <a:prstClr val="black"/>
                </a:solidFill>
                <a:cs typeface="Calibri"/>
              </a:rPr>
              <a:t>KY’s Substance Use Disorder (SUD) Section 1115 was approved in 2018 and implemented 2019 – the extension of the Demonstration is pending with CMS and hopeful to be approved by the end of the year.  The SUD 1115 </a:t>
            </a:r>
          </a:p>
          <a:p>
            <a:pPr marL="755015" marR="341630" lvl="1" indent="-285750">
              <a:spcBef>
                <a:spcPts val="100"/>
              </a:spcBef>
              <a:buSzPct val="80000"/>
              <a:tabLst>
                <a:tab pos="299720" algn="l"/>
              </a:tabLst>
              <a:defRPr/>
            </a:pPr>
            <a:r>
              <a:rPr lang="en-US" sz="1600" spc="-15" dirty="0">
                <a:solidFill>
                  <a:prstClr val="black"/>
                </a:solidFill>
                <a:cs typeface="Calibri"/>
              </a:rPr>
              <a:t>Allows reimbursement up to a statewide average length of stay of 30 days for SUD residential treatment services, and</a:t>
            </a:r>
          </a:p>
          <a:p>
            <a:pPr marL="755015" marR="341630" lvl="1" indent="-285750">
              <a:spcBef>
                <a:spcPts val="100"/>
              </a:spcBef>
              <a:buSzPct val="80000"/>
              <a:tabLst>
                <a:tab pos="299720" algn="l"/>
              </a:tabLst>
              <a:defRPr/>
            </a:pPr>
            <a:r>
              <a:rPr lang="en-US" sz="1600" spc="-15" dirty="0">
                <a:solidFill>
                  <a:prstClr val="black"/>
                </a:solidFill>
                <a:cs typeface="Calibri"/>
              </a:rPr>
              <a:t>Waives the </a:t>
            </a:r>
            <a:r>
              <a:rPr lang="en-US" sz="1600" spc="-15" dirty="0">
                <a:solidFill>
                  <a:prstClr val="black"/>
                </a:solidFill>
                <a:cs typeface="Arial" panose="020B0604020202020204" pitchFamily="34" charset="0"/>
              </a:rPr>
              <a:t>I</a:t>
            </a:r>
            <a:r>
              <a:rPr lang="en-US" sz="1600" dirty="0">
                <a:ea typeface="Calibri" panose="020F0502020204030204" pitchFamily="34" charset="0"/>
                <a:cs typeface="Arial" panose="020B0604020202020204" pitchFamily="34" charset="0"/>
              </a:rPr>
              <a:t>nstitution for Mental Disease (IMD)</a:t>
            </a:r>
            <a:r>
              <a:rPr lang="en-US" sz="1600" spc="-15" dirty="0">
                <a:solidFill>
                  <a:prstClr val="black"/>
                </a:solidFill>
                <a:cs typeface="Calibri"/>
              </a:rPr>
              <a:t> Exclusion to allow reimbursement for up to 96 beds​ for programs that meet qualifications and standards required under Demonstration milestones.</a:t>
            </a:r>
          </a:p>
          <a:p>
            <a:pPr marL="12065" marR="341630">
              <a:spcBef>
                <a:spcPts val="100"/>
              </a:spcBef>
              <a:buSzPct val="80000"/>
              <a:tabLst>
                <a:tab pos="299720" algn="l"/>
              </a:tabLst>
              <a:defRPr/>
            </a:pPr>
            <a:endParaRPr lang="en-US" sz="1100" b="1" spc="-15" dirty="0">
              <a:solidFill>
                <a:prstClr val="black"/>
              </a:solidFill>
              <a:cs typeface="Calibri"/>
            </a:endParaRPr>
          </a:p>
          <a:p>
            <a:pPr marL="354965" marR="341630" indent="-342900">
              <a:spcBef>
                <a:spcPts val="100"/>
              </a:spcBef>
              <a:buSzPct val="80000"/>
              <a:tabLst>
                <a:tab pos="299720" algn="l"/>
              </a:tabLst>
              <a:defRPr/>
            </a:pPr>
            <a:r>
              <a:rPr lang="en-US" sz="2000" b="1" spc="-15" dirty="0">
                <a:solidFill>
                  <a:prstClr val="black"/>
                </a:solidFill>
                <a:cs typeface="Calibri"/>
              </a:rPr>
              <a:t>With the initial 1115 approval in 2018, KY was approved to </a:t>
            </a:r>
            <a:r>
              <a:rPr lang="en-US" sz="1600" spc="-15" dirty="0">
                <a:solidFill>
                  <a:prstClr val="black"/>
                </a:solidFill>
                <a:cs typeface="Calibri"/>
              </a:rPr>
              <a:t>Extend Medicaid eligibility to FFCY who are the age of 18 to 26, and were in foster care under the responsibility of another state. This extension is too pending with CMS with hopeful approval by the end of the year. </a:t>
            </a:r>
          </a:p>
          <a:p>
            <a:pPr marL="12065" marR="341630" lvl="0">
              <a:spcBef>
                <a:spcPts val="100"/>
              </a:spcBef>
              <a:tabLst>
                <a:tab pos="299720" algn="l"/>
              </a:tabLst>
              <a:defRPr/>
            </a:pPr>
            <a:endParaRPr lang="en-US" sz="1400"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As a companion to the 1915 I State Plan Amendment request, in May of 2023, KY submitted a request for a Serious Mental Illness (SMI) Section 1115 Demonstration which would allow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Arial" panose="020B0604020202020204" pitchFamily="34" charset="0"/>
              </a:rPr>
              <a:t>Reimbursement up to a statewide average length of stay of 30 days for inpatient treatment adults with serious mental illness (SMI).</a:t>
            </a:r>
          </a:p>
          <a:p>
            <a:pPr marL="469265" marR="341630" lvl="1" indent="0">
              <a:spcBef>
                <a:spcPts val="100"/>
              </a:spcBef>
              <a:spcAft>
                <a:spcPts val="600"/>
              </a:spcAft>
              <a:buFont typeface="Arial"/>
              <a:buNone/>
              <a:tabLst>
                <a:tab pos="299720" algn="l"/>
              </a:tabLst>
              <a:defRPr/>
            </a:pPr>
            <a:r>
              <a:rPr lang="en-US" sz="1600" spc="-15" dirty="0">
                <a:solidFill>
                  <a:prstClr val="black"/>
                </a:solidFill>
                <a:cs typeface="Arial" panose="020B0604020202020204" pitchFamily="34" charset="0"/>
              </a:rPr>
              <a:t>KY anticipates receiving this approval with the extension requests by the end of the year. </a:t>
            </a:r>
            <a:endParaRPr lang="en-US" sz="1600" spc="-15" dirty="0">
              <a:solidFill>
                <a:prstClr val="black"/>
              </a:solidFill>
              <a:cs typeface="Calibri"/>
            </a:endParaRPr>
          </a:p>
          <a:p>
            <a:pPr marL="12065" marR="341630">
              <a:spcBef>
                <a:spcPts val="100"/>
              </a:spcBef>
              <a:spcAft>
                <a:spcPts val="600"/>
              </a:spcAft>
              <a:tabLst>
                <a:tab pos="299720" algn="l"/>
              </a:tabLst>
              <a:defRPr/>
            </a:pPr>
            <a:endParaRPr lang="en-US" sz="1600" b="1"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Also With the May 2023 TEAMKY amendment , DMS included a request to pilot a Recuperative Care service, also known as Medical respite.  KY requested</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Arial" panose="020B0604020202020204" pitchFamily="34" charset="0"/>
              </a:rPr>
              <a:t>authority to reimburse for recuperative care services, for adult beneficiaries who are homeless or at risk of homelessness requiring additional medical support and care coordination following a hospital stay.</a:t>
            </a:r>
            <a:endParaRPr lang="en-US" sz="1600" spc="-15" dirty="0">
              <a:solidFill>
                <a:prstClr val="black"/>
              </a:solidFill>
              <a:cs typeface="Calibri"/>
            </a:endParaRPr>
          </a:p>
          <a:p>
            <a:pPr marL="12065" marR="341630">
              <a:spcBef>
                <a:spcPts val="100"/>
              </a:spcBef>
              <a:spcAft>
                <a:spcPts val="600"/>
              </a:spcAft>
              <a:tabLst>
                <a:tab pos="299720" algn="l"/>
              </a:tabLst>
              <a:defRPr/>
            </a:pPr>
            <a:endParaRPr lang="en-US" sz="1600" b="1"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Another pending request under TEAMKY includes the Recovery Residence Support Service (RRSS)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rPr>
              <a:t>DMS has requested authority to reimburse up to 90 days for Recovery Residence Support Services (RRSS) for eligible adults with an SUD transitioning to the community under the Reentry demonstration or participating in the Kentucky Behavioral Health Conditional Dismissal Program.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rPr>
              <a:t>KY is not requesting to reimburse for recovery housing; the request is for developing a service which may be provided by recovery residence that meet established standards and criteria.  </a:t>
            </a:r>
            <a:r>
              <a:rPr lang="en-US" sz="1600" spc="-15" dirty="0">
                <a:solidFill>
                  <a:prstClr val="black"/>
                </a:solidFill>
                <a:cs typeface="Calibri"/>
              </a:rPr>
              <a:t>KY is hopefully to receive this approval along with the extension request and other pending components. </a:t>
            </a:r>
          </a:p>
          <a:p>
            <a:pPr marL="12065" marR="341630" lvl="0">
              <a:spcBef>
                <a:spcPts val="100"/>
              </a:spcBef>
              <a:tabLst>
                <a:tab pos="299720" algn="l"/>
              </a:tabLst>
              <a:defRPr/>
            </a:pPr>
            <a:endParaRPr lang="en-US" sz="1400" spc="-15" dirty="0">
              <a:solidFill>
                <a:prstClr val="black"/>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E91F5-E9B4-4FC1-B218-CF2B20929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31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8E22204-F7B4-35A8-064F-A35CFF93D2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9574D6F-58DC-E3BA-F295-F7255207E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Talking Points: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 </a:t>
            </a:r>
            <a:r>
              <a:rPr lang="en-US" dirty="0"/>
              <a:t>Here is a summary of Medicaid renewals for the month of November: A total of </a:t>
            </a:r>
            <a:r>
              <a:rPr lang="en-US" b="1" dirty="0"/>
              <a:t>61,033</a:t>
            </a:r>
            <a:r>
              <a:rPr lang="en-US" dirty="0"/>
              <a:t> renewals were processed, resulting in </a:t>
            </a:r>
            <a:r>
              <a:rPr lang="en-US" b="1" dirty="0"/>
              <a:t>51,827 approvals</a:t>
            </a:r>
            <a:r>
              <a:rPr lang="en-US" dirty="0"/>
              <a:t>, </a:t>
            </a:r>
            <a:r>
              <a:rPr lang="en-US" b="1" dirty="0"/>
              <a:t>3,675 terminations</a:t>
            </a:r>
            <a:r>
              <a:rPr lang="en-US" dirty="0"/>
              <a:t>, and </a:t>
            </a:r>
            <a:r>
              <a:rPr lang="en-US" b="1" dirty="0"/>
              <a:t>4,590 cases remaining pending</a:t>
            </a:r>
            <a:r>
              <a:rPr lang="en-US" dirty="0"/>
              <a:t>.</a:t>
            </a:r>
          </a:p>
          <a:p>
            <a:pPr>
              <a:spcBef>
                <a:spcPct val="0"/>
              </a:spcBef>
            </a:pPr>
            <a:endParaRPr lang="en-US" altLang="en-US" dirty="0"/>
          </a:p>
        </p:txBody>
      </p:sp>
      <p:sp>
        <p:nvSpPr>
          <p:cNvPr id="20484" name="Slide Number Placeholder 3">
            <a:extLst>
              <a:ext uri="{FF2B5EF4-FFF2-40B4-BE49-F238E27FC236}">
                <a16:creationId xmlns:a16="http://schemas.microsoft.com/office/drawing/2014/main" id="{E52E1DA5-4073-E8D0-0174-170615DB4D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24D57E-A196-4AE4-8F69-499B19F4A18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3ED27-B22B-415C-839C-2435280B74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56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3ED27-B22B-415C-839C-2435280B74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19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   Next, we will examine renewals broken down by age for the month of November.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1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171450" indent="-171450">
              <a:buFontTx/>
              <a:buChar char="-"/>
            </a:pPr>
            <a:r>
              <a:rPr lang="en-US" dirty="0"/>
              <a:t>Let’s take a closer look at the children’s renewal process now that flexibilities have ended. The Blue bar indicates Approved and Orange indicates Terminated. This analysis provides insight into approval and termination outcomes when comparing passive and active renewals.</a:t>
            </a:r>
          </a:p>
          <a:p>
            <a:pPr marL="171450" indent="-171450">
              <a:buFontTx/>
              <a:buChar char="-"/>
            </a:pPr>
            <a:r>
              <a:rPr lang="en-US" b="0" dirty="0"/>
              <a:t>Active renewals </a:t>
            </a:r>
            <a:r>
              <a:rPr lang="en-US" dirty="0"/>
              <a:t>require the enrollee to take action by submitting updated information or documentation to verify continued eligibility. Failure to respond can result in termination of coverage.</a:t>
            </a:r>
          </a:p>
          <a:p>
            <a:pPr marL="171450" indent="-171450">
              <a:buFontTx/>
              <a:buChar char="-"/>
            </a:pPr>
            <a:r>
              <a:rPr lang="en-US" b="0" dirty="0"/>
              <a:t>Passive renewals</a:t>
            </a:r>
            <a:r>
              <a:rPr lang="en-US" dirty="0"/>
              <a:t>, on the other hand, are processed automatically using existing data sources. Within passive renewals, there are two types:</a:t>
            </a:r>
          </a:p>
          <a:p>
            <a:pPr marL="171450" indent="-171450">
              <a:buFontTx/>
              <a:buChar char="-"/>
            </a:pPr>
            <a:r>
              <a:rPr lang="en-US" b="0" dirty="0"/>
              <a:t>Passive renewals with No Request for Information (RFI): </a:t>
            </a:r>
            <a:r>
              <a:rPr lang="en-US" dirty="0"/>
              <a:t>The state is able to verify continued eligibility using existing data without needing any additional information from the household.</a:t>
            </a:r>
          </a:p>
          <a:p>
            <a:pPr marL="171450" indent="-171450">
              <a:buFontTx/>
              <a:buChar char="-"/>
            </a:pPr>
            <a:r>
              <a:rPr lang="en-US" b="0" dirty="0"/>
              <a:t>Passive renewals with an RFI</a:t>
            </a:r>
            <a:r>
              <a:rPr lang="en-US" b="1" dirty="0"/>
              <a:t>:</a:t>
            </a:r>
            <a:r>
              <a:rPr lang="en-US" dirty="0"/>
              <a:t> Although the renewal is initiated passively, the state determines that additional information is needed to confirm eligibility. In this case, a request for information is sent to the household, and failure to respond can lead to termination.</a:t>
            </a:r>
          </a:p>
          <a:p>
            <a:pPr marL="171450" indent="-171450">
              <a:buFontTx/>
              <a:buChar char="-"/>
            </a:pPr>
            <a:r>
              <a:rPr lang="en-US" dirty="0"/>
              <a:t>Understanding the differences between these renewal types helps clarify the trends in coverage retention and disenrollment as flexibilities have ended.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review the breakdown of termination reasons for children’s November renewals, which encompass ages 0–18. A total of 1,479 cases were terminated due to failure to return renewal paperwork or verification. An additional 431 cases were deemed ineligible for benefits, which may be attributed to factors such as income exceeding program limits, relocation out of state, access to alternative insurance coverage, or other eligibility changes. Finally, 393 cases were terminated for miscellaneous reasons such as client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27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70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28837-09F7-4BB9-B3CB-A3E1E67FB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15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28837-09F7-4BB9-B3CB-A3E1E67FB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2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Talking Points:</a:t>
            </a:r>
          </a:p>
          <a:p>
            <a:pPr marL="285750" indent="-285750" rtl="0" fontAlgn="ctr">
              <a:spcBef>
                <a:spcPts val="0"/>
              </a:spcBef>
              <a:spcAft>
                <a:spcPts val="0"/>
              </a:spcAft>
              <a:buFontTx/>
              <a:buChar char="-"/>
            </a:pPr>
            <a:r>
              <a:rPr lang="en-US" sz="1800" dirty="0">
                <a:effectLst/>
                <a:latin typeface="Calibri" panose="020F0502020204030204" pitchFamily="34" charset="0"/>
              </a:rPr>
              <a:t>We also always remind folks that there is a lot of information on that website!</a:t>
            </a:r>
          </a:p>
          <a:p>
            <a:pPr marL="285750" indent="-285750" rtl="0" fontAlgn="ctr">
              <a:spcBef>
                <a:spcPts val="0"/>
              </a:spcBef>
              <a:spcAft>
                <a:spcPts val="0"/>
              </a:spcAft>
              <a:buFontTx/>
              <a:buChar char="-"/>
            </a:pPr>
            <a:r>
              <a:rPr lang="en-US" sz="1800" dirty="0">
                <a:effectLst/>
                <a:latin typeface="Calibri" panose="020F0502020204030204" pitchFamily="34" charset="0"/>
              </a:rPr>
              <a:t>There are fliers for navigating the renewal process, helping members with things like ID proofing for kynect accounts, and materials for providers and kynectors to download and use.</a:t>
            </a:r>
          </a:p>
          <a:p>
            <a:pPr marL="285750" indent="-285750" rtl="0" fontAlgn="ctr">
              <a:spcBef>
                <a:spcPts val="0"/>
              </a:spcBef>
              <a:spcAft>
                <a:spcPts val="0"/>
              </a:spcAft>
              <a:buFontTx/>
              <a:buChar char="-"/>
            </a:pPr>
            <a:r>
              <a:rPr lang="en-US" sz="1800" dirty="0">
                <a:effectLst/>
                <a:latin typeface="Calibri" panose="020F0502020204030204" pitchFamily="34" charset="0"/>
              </a:rPr>
              <a:t>Anyone should feel free to take these and use them to help others learn more.</a:t>
            </a:r>
          </a:p>
          <a:p>
            <a:pPr marL="285750" marR="0" lvl="0" indent="-285750" algn="l" defTabSz="914400" rtl="0" eaLnBrk="1" fontAlgn="ctr"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rPr>
              <a:t>Here is a snapshot of the website. It has the reports, like we mentioned, the fliers, and additional information pieces that can be useful!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139F-0071-4A18-BE59-B40E4F8A1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43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B3CD-07FF-58C4-C2B3-1BBC456D3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63573-9A29-1DDA-14B5-3BC6D382A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5D04EC-E271-20B4-4F03-9DA984A83240}"/>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5" name="Footer Placeholder 4">
            <a:extLst>
              <a:ext uri="{FF2B5EF4-FFF2-40B4-BE49-F238E27FC236}">
                <a16:creationId xmlns:a16="http://schemas.microsoft.com/office/drawing/2014/main" id="{7AD4A39F-8F85-2BFD-4276-1450620D5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9FDB9-AF97-C8EC-4A38-963C7F2D5008}"/>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412865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0F83-A3D8-4625-A7A5-03AFE86132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E7A589-7B65-3254-307E-5F99CBC69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0E6A6-B1C4-5F2E-0F9E-528F9993459F}"/>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5" name="Footer Placeholder 4">
            <a:extLst>
              <a:ext uri="{FF2B5EF4-FFF2-40B4-BE49-F238E27FC236}">
                <a16:creationId xmlns:a16="http://schemas.microsoft.com/office/drawing/2014/main" id="{E77A30B0-01D5-7562-D8AD-F52AC75EF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BF7D0-9A80-5BB6-837E-D86955EAAF27}"/>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289891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9DC5B-2FB6-3962-D1E6-2C2B9A632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73567-6591-1474-884E-3B81380E88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DEC9F-DAC8-F537-7EC3-13D5AD1DFA41}"/>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5" name="Footer Placeholder 4">
            <a:extLst>
              <a:ext uri="{FF2B5EF4-FFF2-40B4-BE49-F238E27FC236}">
                <a16:creationId xmlns:a16="http://schemas.microsoft.com/office/drawing/2014/main" id="{B319C417-1D30-CF81-E90B-8149436B8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72BE5-6BCD-024E-E307-C5B67DECA386}"/>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409838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524000" y="558066"/>
            <a:ext cx="9144000" cy="1257214"/>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524000" y="1815280"/>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Tree>
    <p:extLst>
      <p:ext uri="{BB962C8B-B14F-4D97-AF65-F5344CB8AC3E}">
        <p14:creationId xmlns:p14="http://schemas.microsoft.com/office/powerpoint/2010/main" val="373705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0A70EDA0-8F00-40E7-ADB8-361F225C492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306328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00712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88389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866970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886591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92489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37159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A11C-7FC7-3547-9847-1927772A1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C815D-4FFF-D20F-3BAE-798BD82FFA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CE02D-F2B9-913B-8FE3-8DD67BA5E758}"/>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5" name="Footer Placeholder 4">
            <a:extLst>
              <a:ext uri="{FF2B5EF4-FFF2-40B4-BE49-F238E27FC236}">
                <a16:creationId xmlns:a16="http://schemas.microsoft.com/office/drawing/2014/main" id="{333C3A7F-70FD-CF73-D79A-B9CFD1E3E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52C0F-C523-2487-4E1F-BC67B0BF5FBC}"/>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3435723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49242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9885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12/22/2025</a:t>
            </a:fld>
            <a:endParaRPr lang="en-US"/>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067606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03B-981C-4716-BC31-44DA3D7DB1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06D687-1C49-4389-B7AF-6EC87D8D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a:extLst>
              <a:ext uri="{FF2B5EF4-FFF2-40B4-BE49-F238E27FC236}">
                <a16:creationId xmlns:a16="http://schemas.microsoft.com/office/drawing/2014/main" id="{409918B5-B5F5-4BBD-A879-7CCC4B3DD823}"/>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8" name="Picture 7" descr="Logo&#10;&#10;Description automatically generated">
            <a:extLst>
              <a:ext uri="{FF2B5EF4-FFF2-40B4-BE49-F238E27FC236}">
                <a16:creationId xmlns:a16="http://schemas.microsoft.com/office/drawing/2014/main" id="{C404A6B7-7AAC-4A5E-BBFA-116261FA88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
        <p:nvSpPr>
          <p:cNvPr id="13" name="TextBox 12">
            <a:extLst>
              <a:ext uri="{FF2B5EF4-FFF2-40B4-BE49-F238E27FC236}">
                <a16:creationId xmlns:a16="http://schemas.microsoft.com/office/drawing/2014/main" id="{C9A0DF3C-1B48-4A29-AF6C-7FA0A0A9BBF5}"/>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Tree>
    <p:extLst>
      <p:ext uri="{BB962C8B-B14F-4D97-AF65-F5344CB8AC3E}">
        <p14:creationId xmlns:p14="http://schemas.microsoft.com/office/powerpoint/2010/main" val="2189895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34F8-BE94-4141-BD9B-C1C33564B0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FFF91-84B6-4B34-B105-601EA2CAF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4002996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2716-EC22-42B3-89F7-253F41705A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BE235-6C4F-4652-BEBE-2DB71B861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E720C5-2FC4-4BA8-A24B-9A84C233AA80}"/>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5" name="Footer Placeholder 4">
            <a:extLst>
              <a:ext uri="{FF2B5EF4-FFF2-40B4-BE49-F238E27FC236}">
                <a16:creationId xmlns:a16="http://schemas.microsoft.com/office/drawing/2014/main" id="{7548A3C0-AAF5-48F6-95B5-C324FC27A2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B9DD8-73E5-4CB0-A5C8-3B1ED65A84BF}"/>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7" name="TextBox 6">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2796413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0A3E-0977-4744-8D48-A42C4B7E3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1B016-6A55-4687-BC79-EE36D7AC60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04C297-B48C-442C-A24B-A084A22BA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DB6D5C-D672-46A4-BC7C-4BF6429314EB}"/>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6" name="Footer Placeholder 5">
            <a:extLst>
              <a:ext uri="{FF2B5EF4-FFF2-40B4-BE49-F238E27FC236}">
                <a16:creationId xmlns:a16="http://schemas.microsoft.com/office/drawing/2014/main" id="{B901E4C4-78F8-437A-B306-55CFD944F0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7C050F-4B6E-4AE3-A1DC-58F43B50CE16}"/>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8" name="TextBox 7">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9" name="TextBox 8">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10" name="Picture 9"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2828966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412-75B8-4B69-863A-D53A131524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6FA4F6-681E-4781-9097-55F4E0D91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705D4D-B84D-4DFC-B434-41022A3C71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E7454C-AB85-40E0-BFDF-8BE84EF3D4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B1A5B7-5C34-4F83-BC8F-CCCBA6519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931952-AC29-48FC-AD11-5B26581CB21A}"/>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8" name="Footer Placeholder 7">
            <a:extLst>
              <a:ext uri="{FF2B5EF4-FFF2-40B4-BE49-F238E27FC236}">
                <a16:creationId xmlns:a16="http://schemas.microsoft.com/office/drawing/2014/main" id="{89BACB3E-5125-46FC-8A7D-E291CFD941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223792-F7F7-49DF-B3CB-4E501E6AF1BF}"/>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10" name="TextBox 9">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12" name="Picture 11"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3648637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A025-A8C7-48B0-94DB-763D26C078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54948-8E4D-49C7-9149-70972B836305}"/>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4" name="Footer Placeholder 3">
            <a:extLst>
              <a:ext uri="{FF2B5EF4-FFF2-40B4-BE49-F238E27FC236}">
                <a16:creationId xmlns:a16="http://schemas.microsoft.com/office/drawing/2014/main" id="{9C218CE8-789C-468B-A9EE-E32CB6AF23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0603B6-9A0D-4032-AA76-47B67C53AF7B}"/>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6" name="TextBox 5">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8" name="Picture 7"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521222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CACB8-7F59-4412-B2F0-84740477D629}"/>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3" name="Footer Placeholder 2">
            <a:extLst>
              <a:ext uri="{FF2B5EF4-FFF2-40B4-BE49-F238E27FC236}">
                <a16:creationId xmlns:a16="http://schemas.microsoft.com/office/drawing/2014/main" id="{C7F68B17-7516-4035-8EA0-A98A03D760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41CCD5-630F-4972-A2B3-CD88C3D73BC2}"/>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5" name="TextBox 4">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6" name="TextBox 5">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7" name="Picture 6"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168080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2FED-DCFD-FC01-64F4-46B2BD6C1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5FCFF-EA1A-F726-6080-1F3FAB9D9F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DA004-E08D-913B-18DC-DAA3C45ADE95}"/>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5" name="Footer Placeholder 4">
            <a:extLst>
              <a:ext uri="{FF2B5EF4-FFF2-40B4-BE49-F238E27FC236}">
                <a16:creationId xmlns:a16="http://schemas.microsoft.com/office/drawing/2014/main" id="{5854F465-5D40-402A-857C-5ACED6F5F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CCEE8-7249-18B8-0ABD-126937C7617C}"/>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4051876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941F-C955-4295-B65F-3133E711C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7E6F9A-605D-46F7-8EE8-A33734C85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BE8002-5C2E-4F6A-A0B7-CD8E1795F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DFC3-1CE5-40CC-BB42-15E665B86427}"/>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6" name="Footer Placeholder 5">
            <a:extLst>
              <a:ext uri="{FF2B5EF4-FFF2-40B4-BE49-F238E27FC236}">
                <a16:creationId xmlns:a16="http://schemas.microsoft.com/office/drawing/2014/main" id="{C7E32267-3EE4-4266-81CC-288701F75D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956696-AAA2-498D-8AB8-9C42FC8A952D}"/>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8" name="TextBox 7">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9" name="TextBox 8">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10" name="Picture 9"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4160176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ADC1-E30C-4642-A83D-B0F6C6727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4C704-ACE4-4740-B7B7-33DCB0620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381AC0-0787-41F0-99BF-96E929A4F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0DBB9-FAA4-44C7-9091-7095302B2B4F}"/>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6" name="Footer Placeholder 5">
            <a:extLst>
              <a:ext uri="{FF2B5EF4-FFF2-40B4-BE49-F238E27FC236}">
                <a16:creationId xmlns:a16="http://schemas.microsoft.com/office/drawing/2014/main" id="{D7931E1F-D7B7-4579-9510-D3A3790A4A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2FC6C2-0405-4A02-843F-17E2EBC298EF}"/>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8" name="TextBox 7">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9" name="TextBox 8">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10" name="Picture 9"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1294367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7E97-2155-41F4-9681-0D6E427A0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FF298-945E-4E79-87C3-ED6E07EF9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76020-837B-4846-8DF7-B38A2550BEA7}"/>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5" name="Footer Placeholder 4">
            <a:extLst>
              <a:ext uri="{FF2B5EF4-FFF2-40B4-BE49-F238E27FC236}">
                <a16:creationId xmlns:a16="http://schemas.microsoft.com/office/drawing/2014/main" id="{9D3A1705-66FE-460C-B09B-2F7A48073E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70557C-506D-4D20-91E7-FB9A8C01C108}"/>
              </a:ext>
            </a:extLst>
          </p:cNvPr>
          <p:cNvSpPr>
            <a:spLocks noGrp="1"/>
          </p:cNvSpPr>
          <p:nvPr>
            <p:ph type="sldNum" sz="quarter" idx="12"/>
          </p:nvPr>
        </p:nvSpPr>
        <p:spPr/>
        <p:txBody>
          <a:bodyPr/>
          <a:lstStyle/>
          <a:p>
            <a:fld id="{45AFC226-491E-45C0-8704-932FE0FD5DBF}" type="slidenum">
              <a:rPr lang="en-US" smtClean="0"/>
              <a:t>‹#›</a:t>
            </a:fld>
            <a:endParaRPr lang="en-US" dirty="0"/>
          </a:p>
        </p:txBody>
      </p:sp>
      <p:sp>
        <p:nvSpPr>
          <p:cNvPr id="7" name="TextBox 6">
            <a:extLst>
              <a:ext uri="{FF2B5EF4-FFF2-40B4-BE49-F238E27FC236}">
                <a16:creationId xmlns:a16="http://schemas.microsoft.com/office/drawing/2014/main" id="{4550429D-4A5E-4090-87E5-06764938475D}"/>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173BF330-99D7-44D4-9E40-F623F9DB8365}"/>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Logo&#10;&#10;Description automatically generated">
            <a:extLst>
              <a:ext uri="{FF2B5EF4-FFF2-40B4-BE49-F238E27FC236}">
                <a16:creationId xmlns:a16="http://schemas.microsoft.com/office/drawing/2014/main" id="{BEAE7A91-586B-46F7-B31F-BA06925DAC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2684505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3CC2B-629D-449B-9F82-14A0B7B8A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7E343-690A-4CC4-B604-4A5628715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B5A91-8C75-486C-880E-8358A0DEF1EB}"/>
              </a:ext>
            </a:extLst>
          </p:cNvPr>
          <p:cNvSpPr>
            <a:spLocks noGrp="1"/>
          </p:cNvSpPr>
          <p:nvPr>
            <p:ph type="dt" sz="half" idx="10"/>
          </p:nvPr>
        </p:nvSpPr>
        <p:spPr/>
        <p:txBody>
          <a:bodyPr/>
          <a:lstStyle/>
          <a:p>
            <a:fld id="{0AF08594-A24A-441B-814D-C61D89118333}" type="datetimeFigureOut">
              <a:rPr lang="en-US" smtClean="0"/>
              <a:t>12/22/2025</a:t>
            </a:fld>
            <a:endParaRPr lang="en-US" dirty="0"/>
          </a:p>
        </p:txBody>
      </p:sp>
      <p:sp>
        <p:nvSpPr>
          <p:cNvPr id="5" name="Footer Placeholder 4">
            <a:extLst>
              <a:ext uri="{FF2B5EF4-FFF2-40B4-BE49-F238E27FC236}">
                <a16:creationId xmlns:a16="http://schemas.microsoft.com/office/drawing/2014/main" id="{F84D477E-0B41-4228-88D6-8AEBFC61E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CF373F-8287-49C6-9DE0-A362CBB1620A}"/>
              </a:ext>
            </a:extLst>
          </p:cNvPr>
          <p:cNvSpPr>
            <a:spLocks noGrp="1"/>
          </p:cNvSpPr>
          <p:nvPr>
            <p:ph type="sldNum" sz="quarter" idx="12"/>
          </p:nvPr>
        </p:nvSpPr>
        <p:spPr/>
        <p:txBody>
          <a:bodyPr/>
          <a:lstStyle/>
          <a:p>
            <a:fld id="{45AFC226-491E-45C0-8704-932FE0FD5DBF}" type="slidenum">
              <a:rPr lang="en-US" smtClean="0"/>
              <a:t>‹#›</a:t>
            </a:fld>
            <a:endParaRPr lang="en-US" dirty="0"/>
          </a:p>
        </p:txBody>
      </p:sp>
    </p:spTree>
    <p:extLst>
      <p:ext uri="{BB962C8B-B14F-4D97-AF65-F5344CB8AC3E}">
        <p14:creationId xmlns:p14="http://schemas.microsoft.com/office/powerpoint/2010/main" val="1471449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524000" y="558066"/>
            <a:ext cx="9144000" cy="1257214"/>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524000" y="1815280"/>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4" name="Slide Number Placeholder 6">
            <a:extLst>
              <a:ext uri="{FF2B5EF4-FFF2-40B4-BE49-F238E27FC236}">
                <a16:creationId xmlns:a16="http://schemas.microsoft.com/office/drawing/2014/main" id="{B5994DE7-4E0E-33C6-CA2C-141FA3168C0E}"/>
              </a:ext>
            </a:extLst>
          </p:cNvPr>
          <p:cNvSpPr>
            <a:spLocks noGrp="1"/>
          </p:cNvSpPr>
          <p:nvPr>
            <p:ph type="sldNum" sz="quarter" idx="12"/>
          </p:nvPr>
        </p:nvSpPr>
        <p:spPr>
          <a:xfrm>
            <a:off x="255403" y="6335200"/>
            <a:ext cx="2743200" cy="365125"/>
          </a:xfrm>
          <a:prstGeom prst="rect">
            <a:avLst/>
          </a:prstGeom>
        </p:spPr>
        <p:txBody>
          <a:bodyPr/>
          <a:lstStyle>
            <a:lvl1pPr>
              <a:defRPr>
                <a:solidFill>
                  <a:schemeClr val="bg1"/>
                </a:solidFill>
                <a:latin typeface="Aptos" panose="020B0004020202020204" pitchFamily="34" charset="0"/>
              </a:defRPr>
            </a:lvl1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3944139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8" name="TextBox 7">
            <a:extLst>
              <a:ext uri="{FF2B5EF4-FFF2-40B4-BE49-F238E27FC236}">
                <a16:creationId xmlns:a16="http://schemas.microsoft.com/office/drawing/2014/main" id="{0A70EDA0-8F00-40E7-ADB8-361F225C492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4" name="Slide Number Placeholder 6">
            <a:extLst>
              <a:ext uri="{FF2B5EF4-FFF2-40B4-BE49-F238E27FC236}">
                <a16:creationId xmlns:a16="http://schemas.microsoft.com/office/drawing/2014/main" id="{EB2F6061-114E-191B-CDD5-40DF2628309F}"/>
              </a:ext>
            </a:extLst>
          </p:cNvPr>
          <p:cNvSpPr>
            <a:spLocks noGrp="1"/>
          </p:cNvSpPr>
          <p:nvPr>
            <p:ph type="sldNum" sz="quarter" idx="12"/>
          </p:nvPr>
        </p:nvSpPr>
        <p:spPr>
          <a:xfrm>
            <a:off x="255403" y="6335200"/>
            <a:ext cx="2743200" cy="365125"/>
          </a:xfrm>
          <a:prstGeom prst="rect">
            <a:avLst/>
          </a:prstGeom>
        </p:spPr>
        <p:txBody>
          <a:bodyPr/>
          <a:lstStyle>
            <a:lvl1pPr>
              <a:defRPr>
                <a:solidFill>
                  <a:schemeClr val="bg1"/>
                </a:solidFill>
                <a:latin typeface="Aptos" panose="020B0004020202020204" pitchFamily="34" charset="0"/>
              </a:defRPr>
            </a:lvl1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1293537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67493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1116289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4189741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428515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7898-546B-6B8F-8C74-07709A617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E7CB4-2FBA-5899-90EC-C21497BCE4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D8D25E-C690-28D4-70AF-D27BC4E1A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E9070-A79B-AE95-33D4-88A46778CFA6}"/>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6" name="Footer Placeholder 5">
            <a:extLst>
              <a:ext uri="{FF2B5EF4-FFF2-40B4-BE49-F238E27FC236}">
                <a16:creationId xmlns:a16="http://schemas.microsoft.com/office/drawing/2014/main" id="{4009AD01-CC3B-A131-2C99-B91B13B3A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39A12-FAF0-B44B-CF29-75716C4A0E12}"/>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1083436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043545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679903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97627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692688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239588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886A02-2EA0-4F2C-9150-D2B3DCD7830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524000" y="558066"/>
            <a:ext cx="9144000" cy="1257214"/>
          </a:xfrm>
          <a:prstGeom prst="rect">
            <a:avLst/>
          </a:prstGeom>
        </p:spPr>
        <p:txBody>
          <a:bodyPr anchor="b"/>
          <a:lstStyle>
            <a:lvl1pPr algn="ctr">
              <a:defRPr sz="5400" b="1">
                <a:solidFill>
                  <a:srgbClr val="003865"/>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524000" y="1815280"/>
            <a:ext cx="9144000" cy="1655762"/>
          </a:xfrm>
          <a:prstGeom prst="rect">
            <a:avLst/>
          </a:prstGeom>
        </p:spPr>
        <p:txBody>
          <a:bodyPr/>
          <a:lstStyle>
            <a:lvl1pPr marL="0" indent="0" algn="ctr">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the Master subtitle style</a:t>
            </a:r>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4" name="Slide Number Placeholder 6">
            <a:extLst>
              <a:ext uri="{FF2B5EF4-FFF2-40B4-BE49-F238E27FC236}">
                <a16:creationId xmlns:a16="http://schemas.microsoft.com/office/drawing/2014/main" id="{111955D0-562D-E334-3588-73C789C8E8FE}"/>
              </a:ext>
            </a:extLst>
          </p:cNvPr>
          <p:cNvSpPr>
            <a:spLocks noGrp="1"/>
          </p:cNvSpPr>
          <p:nvPr>
            <p:ph type="sldNum" sz="quarter" idx="12"/>
          </p:nvPr>
        </p:nvSpPr>
        <p:spPr>
          <a:xfrm>
            <a:off x="255403" y="6335200"/>
            <a:ext cx="2743200" cy="365125"/>
          </a:xfrm>
          <a:prstGeom prst="rect">
            <a:avLst/>
          </a:prstGeom>
        </p:spPr>
        <p:txBody>
          <a:bodyPr/>
          <a:lstStyle>
            <a:lvl1pPr>
              <a:defRPr>
                <a:solidFill>
                  <a:schemeClr val="bg1"/>
                </a:solidFill>
                <a:latin typeface="Aptos" panose="020B0004020202020204" pitchFamily="34" charset="0"/>
              </a:defRPr>
            </a:lvl1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874304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70EDA0-8F00-40E7-ADB8-361F225C492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838200" y="365125"/>
            <a:ext cx="10515600" cy="1325563"/>
          </a:xfrm>
          <a:prstGeom prst="rect">
            <a:avLst/>
          </a:prstGeom>
        </p:spPr>
        <p:txBody>
          <a:bodyPr anchor="ctr"/>
          <a:lstStyle>
            <a:lvl1pPr>
              <a:defRPr b="1">
                <a:solidFill>
                  <a:srgbClr val="00386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838200" y="1825625"/>
            <a:ext cx="10515600" cy="4155045"/>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4" name="Slide Number Placeholder 6">
            <a:extLst>
              <a:ext uri="{FF2B5EF4-FFF2-40B4-BE49-F238E27FC236}">
                <a16:creationId xmlns:a16="http://schemas.microsoft.com/office/drawing/2014/main" id="{C084772B-9CE6-9572-F5BC-17A655EAB33C}"/>
              </a:ext>
            </a:extLst>
          </p:cNvPr>
          <p:cNvSpPr>
            <a:spLocks noGrp="1"/>
          </p:cNvSpPr>
          <p:nvPr>
            <p:ph type="sldNum" sz="quarter" idx="12"/>
          </p:nvPr>
        </p:nvSpPr>
        <p:spPr>
          <a:xfrm>
            <a:off x="255403" y="6335200"/>
            <a:ext cx="2743200" cy="365125"/>
          </a:xfrm>
          <a:prstGeom prst="rect">
            <a:avLst/>
          </a:prstGeom>
        </p:spPr>
        <p:txBody>
          <a:bodyPr/>
          <a:lstStyle>
            <a:lvl1pPr>
              <a:defRPr>
                <a:solidFill>
                  <a:schemeClr val="bg1"/>
                </a:solidFill>
                <a:latin typeface="Aptos" panose="020B0004020202020204" pitchFamily="34" charset="0"/>
              </a:defRPr>
            </a:lvl1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2252800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831850" y="1709738"/>
            <a:ext cx="10515600" cy="2852737"/>
          </a:xfrm>
          <a:prstGeom prst="rect">
            <a:avLst/>
          </a:prstGeom>
        </p:spPr>
        <p:txBody>
          <a:bodyPr anchor="ctr"/>
          <a:lstStyle>
            <a:lvl1pPr algn="ctr">
              <a:defRPr sz="6000" b="1">
                <a:solidFill>
                  <a:srgbClr val="003865"/>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rgbClr val="0038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7" name="TextBox 6">
            <a:extLst>
              <a:ext uri="{FF2B5EF4-FFF2-40B4-BE49-F238E27FC236}">
                <a16:creationId xmlns:a16="http://schemas.microsoft.com/office/drawing/2014/main" id="{DB73E0DF-3C51-D3B5-9D68-6687D85464AA}"/>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8" name="Picture 7" descr="Text&#10;&#10;Description automatically generated with low confidence">
            <a:extLst>
              <a:ext uri="{FF2B5EF4-FFF2-40B4-BE49-F238E27FC236}">
                <a16:creationId xmlns:a16="http://schemas.microsoft.com/office/drawing/2014/main" id="{F10E8130-740E-7030-F11C-047794968C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Slide Number Placeholder 6">
            <a:extLst>
              <a:ext uri="{FF2B5EF4-FFF2-40B4-BE49-F238E27FC236}">
                <a16:creationId xmlns:a16="http://schemas.microsoft.com/office/drawing/2014/main" id="{8504F621-D863-03F0-8DD9-C54BDDA1DBD5}"/>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328149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838200" y="365125"/>
            <a:ext cx="10515600" cy="1325563"/>
          </a:xfrm>
          <a:prstGeom prst="rect">
            <a:avLst/>
          </a:prstGeom>
        </p:spPr>
        <p:txBody>
          <a:bodyPr anchor="ctr"/>
          <a:lstStyle>
            <a:lvl1pPr>
              <a:defRPr b="1">
                <a:solidFill>
                  <a:srgbClr val="00386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838200" y="1825625"/>
            <a:ext cx="5181600" cy="4172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6172200" y="1825625"/>
            <a:ext cx="5181600" cy="4172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8" name="TextBox 7">
            <a:extLst>
              <a:ext uri="{FF2B5EF4-FFF2-40B4-BE49-F238E27FC236}">
                <a16:creationId xmlns:a16="http://schemas.microsoft.com/office/drawing/2014/main" id="{A15D981A-4324-CBAF-939A-A12069EC40A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9" name="Picture 8" descr="Text&#10;&#10;Description automatically generated with low confidence">
            <a:extLst>
              <a:ext uri="{FF2B5EF4-FFF2-40B4-BE49-F238E27FC236}">
                <a16:creationId xmlns:a16="http://schemas.microsoft.com/office/drawing/2014/main" id="{AF3EA757-31CC-50C7-4603-2819BC8C21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10" name="TextBox 9">
            <a:extLst>
              <a:ext uri="{FF2B5EF4-FFF2-40B4-BE49-F238E27FC236}">
                <a16:creationId xmlns:a16="http://schemas.microsoft.com/office/drawing/2014/main" id="{93352746-2986-1854-609B-D1CF9718FD4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11" name="Slide Number Placeholder 6">
            <a:extLst>
              <a:ext uri="{FF2B5EF4-FFF2-40B4-BE49-F238E27FC236}">
                <a16:creationId xmlns:a16="http://schemas.microsoft.com/office/drawing/2014/main" id="{84B158CA-401C-4F4F-E9CA-6A640D25BB9F}"/>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2909054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839788" y="365125"/>
            <a:ext cx="10515600" cy="1325563"/>
          </a:xfrm>
          <a:prstGeom prst="rect">
            <a:avLst/>
          </a:prstGeom>
        </p:spPr>
        <p:txBody>
          <a:bodyPr anchor="ctr"/>
          <a:lstStyle>
            <a:lvl1pPr algn="l">
              <a:defRPr b="1">
                <a:solidFill>
                  <a:srgbClr val="003865"/>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hasCustomPrompt="1"/>
          </p:nvPr>
        </p:nvSpPr>
        <p:spPr>
          <a:xfrm>
            <a:off x="839788" y="1681163"/>
            <a:ext cx="5157787" cy="823912"/>
          </a:xfrm>
          <a:prstGeom prst="rect">
            <a:avLst/>
          </a:prstGeom>
        </p:spPr>
        <p:txBody>
          <a:bodyPr anchor="ctr"/>
          <a:lstStyle>
            <a:lvl1pPr marL="0" indent="0" algn="l">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839788" y="2505075"/>
            <a:ext cx="5157787" cy="3493125"/>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hasCustomPrompt="1"/>
          </p:nvPr>
        </p:nvSpPr>
        <p:spPr>
          <a:xfrm>
            <a:off x="6172200" y="1681163"/>
            <a:ext cx="5183188" cy="823912"/>
          </a:xfrm>
          <a:prstGeom prst="rect">
            <a:avLst/>
          </a:prstGeom>
        </p:spPr>
        <p:txBody>
          <a:bodyPr anchor="ctr"/>
          <a:lstStyle>
            <a:lvl1pPr marL="0" indent="0" algn="ctr">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6172200" y="2505075"/>
            <a:ext cx="5183188" cy="3493125"/>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10" name="TextBox 9">
            <a:extLst>
              <a:ext uri="{FF2B5EF4-FFF2-40B4-BE49-F238E27FC236}">
                <a16:creationId xmlns:a16="http://schemas.microsoft.com/office/drawing/2014/main" id="{34262B53-F45C-CABF-FD2D-31BCBCFE8A3F}"/>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11" name="Picture 10" descr="Text&#10;&#10;Description automatically generated with low confidence">
            <a:extLst>
              <a:ext uri="{FF2B5EF4-FFF2-40B4-BE49-F238E27FC236}">
                <a16:creationId xmlns:a16="http://schemas.microsoft.com/office/drawing/2014/main" id="{49F42F75-9E19-AE76-5826-9807CF9C8B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12" name="TextBox 11">
            <a:extLst>
              <a:ext uri="{FF2B5EF4-FFF2-40B4-BE49-F238E27FC236}">
                <a16:creationId xmlns:a16="http://schemas.microsoft.com/office/drawing/2014/main" id="{D938736C-5D0F-C14F-077A-78803FF44083}"/>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13" name="Slide Number Placeholder 6">
            <a:extLst>
              <a:ext uri="{FF2B5EF4-FFF2-40B4-BE49-F238E27FC236}">
                <a16:creationId xmlns:a16="http://schemas.microsoft.com/office/drawing/2014/main" id="{F310C08C-2532-B660-5A23-197F4107C972}"/>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280304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8E02-E84F-D8B4-F3FB-5A51B9DF7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CD820-C07C-D112-FB59-1BEF914DC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A77E07-7901-CBC9-F7FC-8DDB826D8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8572BC-1829-A4B4-2386-A61BDBB9F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7D601-AA40-0C9C-149E-4C36B997F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EB4C13-F4AC-6E75-1D59-3C8BD66D2ACD}"/>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8" name="Footer Placeholder 7">
            <a:extLst>
              <a:ext uri="{FF2B5EF4-FFF2-40B4-BE49-F238E27FC236}">
                <a16:creationId xmlns:a16="http://schemas.microsoft.com/office/drawing/2014/main" id="{ED6E2224-33A3-262F-3618-7FC20D2A8B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C559C1-3BAD-147C-2BBB-DF4D90FC6A15}"/>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172657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838200" y="365125"/>
            <a:ext cx="10515600" cy="1325563"/>
          </a:xfrm>
          <a:prstGeom prst="rect">
            <a:avLst/>
          </a:prstGeom>
        </p:spPr>
        <p:txBody>
          <a:bodyPr anchor="ctr"/>
          <a:lstStyle>
            <a:lvl1pPr>
              <a:defRPr b="1">
                <a:solidFill>
                  <a:srgbClr val="003865"/>
                </a:solidFill>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6" name="TextBox 5">
            <a:extLst>
              <a:ext uri="{FF2B5EF4-FFF2-40B4-BE49-F238E27FC236}">
                <a16:creationId xmlns:a16="http://schemas.microsoft.com/office/drawing/2014/main" id="{78EA958B-9292-1379-538E-A40E0E855F42}"/>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7" name="Picture 6" descr="Text&#10;&#10;Description automatically generated with low confidence">
            <a:extLst>
              <a:ext uri="{FF2B5EF4-FFF2-40B4-BE49-F238E27FC236}">
                <a16:creationId xmlns:a16="http://schemas.microsoft.com/office/drawing/2014/main" id="{5ED6D359-BE38-5544-583E-6935B28E7D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8" name="TextBox 7">
            <a:extLst>
              <a:ext uri="{FF2B5EF4-FFF2-40B4-BE49-F238E27FC236}">
                <a16:creationId xmlns:a16="http://schemas.microsoft.com/office/drawing/2014/main" id="{620E7646-2ED6-F712-A224-9BD5AC1C48EF}"/>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9" name="Slide Number Placeholder 6">
            <a:extLst>
              <a:ext uri="{FF2B5EF4-FFF2-40B4-BE49-F238E27FC236}">
                <a16:creationId xmlns:a16="http://schemas.microsoft.com/office/drawing/2014/main" id="{BF16060B-6C4F-56EA-396B-ECF93E8294C4}"/>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3486378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5" name="TextBox 4">
            <a:extLst>
              <a:ext uri="{FF2B5EF4-FFF2-40B4-BE49-F238E27FC236}">
                <a16:creationId xmlns:a16="http://schemas.microsoft.com/office/drawing/2014/main" id="{D03125AB-9358-DEA7-21C0-E791FC07029A}"/>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6" name="Picture 5" descr="Text&#10;&#10;Description automatically generated with low confidence">
            <a:extLst>
              <a:ext uri="{FF2B5EF4-FFF2-40B4-BE49-F238E27FC236}">
                <a16:creationId xmlns:a16="http://schemas.microsoft.com/office/drawing/2014/main" id="{70B81445-4498-D2E2-E20C-6FB3F10D012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7" name="TextBox 6">
            <a:extLst>
              <a:ext uri="{FF2B5EF4-FFF2-40B4-BE49-F238E27FC236}">
                <a16:creationId xmlns:a16="http://schemas.microsoft.com/office/drawing/2014/main" id="{B2685D23-C69D-BA17-A166-9F45A0433D0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8" name="Slide Number Placeholder 6">
            <a:extLst>
              <a:ext uri="{FF2B5EF4-FFF2-40B4-BE49-F238E27FC236}">
                <a16:creationId xmlns:a16="http://schemas.microsoft.com/office/drawing/2014/main" id="{401E9D10-7CCB-D7B1-7DC7-274F82972ABA}"/>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1398169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839788" y="457200"/>
            <a:ext cx="3932237" cy="1600200"/>
          </a:xfrm>
          <a:prstGeom prst="rect">
            <a:avLst/>
          </a:prstGeom>
        </p:spPr>
        <p:txBody>
          <a:bodyPr anchor="ctr"/>
          <a:lstStyle>
            <a:lvl1pPr>
              <a:defRPr sz="3200" b="1">
                <a:solidFill>
                  <a:srgbClr val="00386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5183188" y="987425"/>
            <a:ext cx="6172200" cy="4873625"/>
          </a:xfrm>
          <a:prstGeom prst="rect">
            <a:avLst/>
          </a:prstGeom>
        </p:spPr>
        <p:txBody>
          <a:bodyPr/>
          <a:lstStyle>
            <a:lvl1pPr>
              <a:defRPr sz="3200">
                <a:latin typeface="Aptos" panose="020B0004020202020204" pitchFamily="34" charset="0"/>
              </a:defRPr>
            </a:lvl1pPr>
            <a:lvl2pPr>
              <a:defRPr sz="2800">
                <a:latin typeface="Aptos" panose="020B0004020202020204" pitchFamily="34" charset="0"/>
              </a:defRPr>
            </a:lvl2pPr>
            <a:lvl3pPr>
              <a:defRPr sz="2400">
                <a:latin typeface="Aptos" panose="020B0004020202020204" pitchFamily="34" charset="0"/>
              </a:defRPr>
            </a:lvl3pPr>
            <a:lvl4pPr>
              <a:defRPr sz="2000">
                <a:latin typeface="Aptos" panose="020B0004020202020204" pitchFamily="34" charset="0"/>
              </a:defRPr>
            </a:lvl4pPr>
            <a:lvl5pPr>
              <a:defRPr sz="2000">
                <a:latin typeface="Aptos" panose="020B00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839788" y="2057400"/>
            <a:ext cx="3932237" cy="3811588"/>
          </a:xfrm>
          <a:prstGeom prst="rect">
            <a:avLst/>
          </a:prstGeom>
        </p:spPr>
        <p:txBody>
          <a:bodyPr/>
          <a:lstStyle>
            <a:lvl1pPr marL="285750" indent="-285750">
              <a:buFont typeface="Arial" panose="020B0604020202020204" pitchFamily="34" charset="0"/>
              <a:buChar char="•"/>
              <a:defRPr sz="240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8" name="TextBox 7">
            <a:extLst>
              <a:ext uri="{FF2B5EF4-FFF2-40B4-BE49-F238E27FC236}">
                <a16:creationId xmlns:a16="http://schemas.microsoft.com/office/drawing/2014/main" id="{389F083E-DB80-1DA0-2EE3-84B17686794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9" name="Picture 8" descr="Text&#10;&#10;Description automatically generated with low confidence">
            <a:extLst>
              <a:ext uri="{FF2B5EF4-FFF2-40B4-BE49-F238E27FC236}">
                <a16:creationId xmlns:a16="http://schemas.microsoft.com/office/drawing/2014/main" id="{C7B85079-28EF-CBF9-73E6-6615E96D9F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10" name="TextBox 9">
            <a:extLst>
              <a:ext uri="{FF2B5EF4-FFF2-40B4-BE49-F238E27FC236}">
                <a16:creationId xmlns:a16="http://schemas.microsoft.com/office/drawing/2014/main" id="{192CD07A-5A9E-1331-17AD-6297FF3698EE}"/>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11" name="Slide Number Placeholder 6">
            <a:extLst>
              <a:ext uri="{FF2B5EF4-FFF2-40B4-BE49-F238E27FC236}">
                <a16:creationId xmlns:a16="http://schemas.microsoft.com/office/drawing/2014/main" id="{C3E8A4FC-705B-0525-9ACD-C3A948AC7D69}"/>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3197635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839788" y="457200"/>
            <a:ext cx="3932237" cy="1600200"/>
          </a:xfrm>
          <a:prstGeom prst="rect">
            <a:avLst/>
          </a:prstGeom>
        </p:spPr>
        <p:txBody>
          <a:bodyPr anchor="ctr"/>
          <a:lstStyle>
            <a:lvl1pPr>
              <a:defRPr sz="3200" b="1">
                <a:solidFill>
                  <a:srgbClr val="00386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Aptos" panose="020B00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839788" y="2057400"/>
            <a:ext cx="3932237" cy="3811588"/>
          </a:xfrm>
          <a:prstGeom prst="rect">
            <a:avLst/>
          </a:prstGeom>
        </p:spPr>
        <p:txBody>
          <a:bodyPr/>
          <a:lstStyle>
            <a:lvl1pPr marL="342900" indent="-342900">
              <a:buFont typeface="Arial" panose="020B0604020202020204" pitchFamily="34" charset="0"/>
              <a:buChar char="•"/>
              <a:defRPr sz="240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8" name="TextBox 7">
            <a:extLst>
              <a:ext uri="{FF2B5EF4-FFF2-40B4-BE49-F238E27FC236}">
                <a16:creationId xmlns:a16="http://schemas.microsoft.com/office/drawing/2014/main" id="{F311FA9C-EF54-21B4-DB37-31E05BF02E3F}"/>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9" name="Picture 8" descr="Text&#10;&#10;Description automatically generated with low confidence">
            <a:extLst>
              <a:ext uri="{FF2B5EF4-FFF2-40B4-BE49-F238E27FC236}">
                <a16:creationId xmlns:a16="http://schemas.microsoft.com/office/drawing/2014/main" id="{508E4F12-AE48-B7BE-9058-1F8925B3FB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10" name="TextBox 9">
            <a:extLst>
              <a:ext uri="{FF2B5EF4-FFF2-40B4-BE49-F238E27FC236}">
                <a16:creationId xmlns:a16="http://schemas.microsoft.com/office/drawing/2014/main" id="{F580DB39-EF11-54A6-4228-920963BCAA9C}"/>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11" name="Slide Number Placeholder 6">
            <a:extLst>
              <a:ext uri="{FF2B5EF4-FFF2-40B4-BE49-F238E27FC236}">
                <a16:creationId xmlns:a16="http://schemas.microsoft.com/office/drawing/2014/main" id="{FC82DBEB-3A64-F743-86E9-4087A7EC6274}"/>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859834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838200" y="365125"/>
            <a:ext cx="10515600" cy="1325563"/>
          </a:xfrm>
          <a:prstGeom prst="rect">
            <a:avLst/>
          </a:prstGeom>
        </p:spPr>
        <p:txBody>
          <a:bodyPr anchor="ctr"/>
          <a:lstStyle>
            <a:lvl1pPr>
              <a:defRPr b="1">
                <a:solidFill>
                  <a:srgbClr val="003865"/>
                </a:solidFill>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7" name="TextBox 6">
            <a:extLst>
              <a:ext uri="{FF2B5EF4-FFF2-40B4-BE49-F238E27FC236}">
                <a16:creationId xmlns:a16="http://schemas.microsoft.com/office/drawing/2014/main" id="{97F42514-C112-49BC-B87B-E1772290A412}"/>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8" name="Picture 7" descr="Text&#10;&#10;Description automatically generated with low confidence">
            <a:extLst>
              <a:ext uri="{FF2B5EF4-FFF2-40B4-BE49-F238E27FC236}">
                <a16:creationId xmlns:a16="http://schemas.microsoft.com/office/drawing/2014/main" id="{77DFA1CD-1E1B-01BC-6492-EA8C4336871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1A5A8C6-3BB3-8F6F-E99E-8D31E2C153C4}"/>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10" name="Slide Number Placeholder 6">
            <a:extLst>
              <a:ext uri="{FF2B5EF4-FFF2-40B4-BE49-F238E27FC236}">
                <a16:creationId xmlns:a16="http://schemas.microsoft.com/office/drawing/2014/main" id="{56B21E35-7A8A-5ECC-6EF2-A93B206EA6DE}"/>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3798087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
        <p:nvSpPr>
          <p:cNvPr id="7" name="TextBox 6">
            <a:extLst>
              <a:ext uri="{FF2B5EF4-FFF2-40B4-BE49-F238E27FC236}">
                <a16:creationId xmlns:a16="http://schemas.microsoft.com/office/drawing/2014/main" id="{53042B85-D2B6-6F1E-7365-725F935B969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8" name="Picture 7" descr="Text&#10;&#10;Description automatically generated with low confidence">
            <a:extLst>
              <a:ext uri="{FF2B5EF4-FFF2-40B4-BE49-F238E27FC236}">
                <a16:creationId xmlns:a16="http://schemas.microsoft.com/office/drawing/2014/main" id="{DC9239A2-843B-547B-318E-8D09F2236A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36CA68F5-EEED-A2DF-EF17-5A4E5899AF38}"/>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10" name="Slide Number Placeholder 6">
            <a:extLst>
              <a:ext uri="{FF2B5EF4-FFF2-40B4-BE49-F238E27FC236}">
                <a16:creationId xmlns:a16="http://schemas.microsoft.com/office/drawing/2014/main" id="{55BE95A1-50BA-24EF-D7CE-2C89723E0736}"/>
              </a:ext>
            </a:extLst>
          </p:cNvPr>
          <p:cNvSpPr txBox="1">
            <a:spLocks/>
          </p:cNvSpPr>
          <p:nvPr userDrawn="1"/>
        </p:nvSpPr>
        <p:spPr>
          <a:xfrm>
            <a:off x="255403" y="6335200"/>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6944-F601-477E-B16E-B12B2A3FF70B}" type="slidenum">
              <a:rPr lang="en-US" smtClean="0"/>
              <a:pPr/>
              <a:t>‹#›</a:t>
            </a:fld>
            <a:endParaRPr lang="en-US" dirty="0"/>
          </a:p>
        </p:txBody>
      </p:sp>
    </p:spTree>
    <p:extLst>
      <p:ext uri="{BB962C8B-B14F-4D97-AF65-F5344CB8AC3E}">
        <p14:creationId xmlns:p14="http://schemas.microsoft.com/office/powerpoint/2010/main" val="3986459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03CEC363-6A2C-4152-AF76-0DDF1F2F12F3}" type="datetimeFigureOut">
              <a:rPr lang="en-US" smtClean="0"/>
              <a:t>12/22/2025</a:t>
            </a:fld>
            <a:endParaRPr lang="en-US"/>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a:p>
        </p:txBody>
      </p:sp>
      <p:sp>
        <p:nvSpPr>
          <p:cNvPr id="7" name="TextBox 6">
            <a:extLst>
              <a:ext uri="{FF2B5EF4-FFF2-40B4-BE49-F238E27FC236}">
                <a16:creationId xmlns:a16="http://schemas.microsoft.com/office/drawing/2014/main" id="{FC540B98-CDA1-4461-8068-FDF47A5EB316}"/>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a:p>
        </p:txBody>
      </p:sp>
      <p:grpSp>
        <p:nvGrpSpPr>
          <p:cNvPr id="3" name="Group 2">
            <a:extLst>
              <a:ext uri="{FF2B5EF4-FFF2-40B4-BE49-F238E27FC236}">
                <a16:creationId xmlns:a16="http://schemas.microsoft.com/office/drawing/2014/main" id="{D3A6B561-A48B-D9C4-4E49-3332EBDA27CD}"/>
              </a:ext>
            </a:extLst>
          </p:cNvPr>
          <p:cNvGrpSpPr/>
          <p:nvPr userDrawn="1"/>
        </p:nvGrpSpPr>
        <p:grpSpPr>
          <a:xfrm>
            <a:off x="0" y="6136697"/>
            <a:ext cx="12192000" cy="723275"/>
            <a:chOff x="0" y="6136697"/>
            <a:chExt cx="12192000" cy="723275"/>
          </a:xfrm>
        </p:grpSpPr>
        <p:sp>
          <p:nvSpPr>
            <p:cNvPr id="8" name="TextBox 7">
              <a:extLst>
                <a:ext uri="{FF2B5EF4-FFF2-40B4-BE49-F238E27FC236}">
                  <a16:creationId xmlns:a16="http://schemas.microsoft.com/office/drawing/2014/main" id="{11CF5C98-0256-4514-BDB2-91846222632E}"/>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9" name="Picture 8" descr="Logo&#10;&#10;Description automatically generated">
              <a:extLst>
                <a:ext uri="{FF2B5EF4-FFF2-40B4-BE49-F238E27FC236}">
                  <a16:creationId xmlns:a16="http://schemas.microsoft.com/office/drawing/2014/main" id="{505E8568-44ED-4389-BB41-925D47F616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pic>
        <p:nvPicPr>
          <p:cNvPr id="10" name="Picture 9" descr="Text&#10;&#10;Description automatically generated with medium confidence">
            <a:extLst>
              <a:ext uri="{FF2B5EF4-FFF2-40B4-BE49-F238E27FC236}">
                <a16:creationId xmlns:a16="http://schemas.microsoft.com/office/drawing/2014/main" id="{CD43FF43-DBD7-475D-9380-6D8558AFDD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Tree>
    <p:extLst>
      <p:ext uri="{BB962C8B-B14F-4D97-AF65-F5344CB8AC3E}">
        <p14:creationId xmlns:p14="http://schemas.microsoft.com/office/powerpoint/2010/main" val="170946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a:xfrm>
            <a:off x="226845" y="6334778"/>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B034D121-2107-45D2-B75A-E01473EA25AA}"/>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14775543-6A95-4AB4-BFCC-3268A220A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
        <p:nvSpPr>
          <p:cNvPr id="11" name="Date Placeholder 3">
            <a:extLst>
              <a:ext uri="{FF2B5EF4-FFF2-40B4-BE49-F238E27FC236}">
                <a16:creationId xmlns:a16="http://schemas.microsoft.com/office/drawing/2014/main" id="{4F03B400-3A59-8A0D-E5EA-D87CA2B49B6F}"/>
              </a:ext>
            </a:extLst>
          </p:cNvPr>
          <p:cNvSpPr txBox="1">
            <a:spLocks/>
          </p:cNvSpPr>
          <p:nvPr userDrawn="1"/>
        </p:nvSpPr>
        <p:spPr>
          <a:xfrm>
            <a:off x="838200" y="6334778"/>
            <a:ext cx="3680534"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bg1"/>
                </a:solidFill>
              </a:rPr>
              <a:t>FOR DISCUSSION PURPOSES ONLY</a:t>
            </a:r>
          </a:p>
        </p:txBody>
      </p:sp>
    </p:spTree>
    <p:extLst>
      <p:ext uri="{BB962C8B-B14F-4D97-AF65-F5344CB8AC3E}">
        <p14:creationId xmlns:p14="http://schemas.microsoft.com/office/powerpoint/2010/main" val="1208611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a:xfrm>
            <a:off x="226845" y="6356350"/>
            <a:ext cx="2743200" cy="365125"/>
          </a:xfrm>
        </p:spPr>
        <p:txBody>
          <a:bodyPr/>
          <a:lstStyle>
            <a:lvl1pPr algn="l">
              <a:defRPr/>
            </a:lvl1pPr>
          </a:lstStyle>
          <a:p>
            <a:fld id="{5727CFF0-8AF3-4D5D-9D11-7D9475288EEF}" type="slidenum">
              <a:rPr lang="en-US" smtClean="0"/>
              <a:pPr/>
              <a:t>‹#›</a:t>
            </a:fld>
            <a:endParaRPr lang="en-US"/>
          </a:p>
        </p:txBody>
      </p:sp>
      <p:sp>
        <p:nvSpPr>
          <p:cNvPr id="7" name="TextBox 6">
            <a:extLst>
              <a:ext uri="{FF2B5EF4-FFF2-40B4-BE49-F238E27FC236}">
                <a16:creationId xmlns:a16="http://schemas.microsoft.com/office/drawing/2014/main" id="{38726799-C23B-4540-AA1A-79659D26DCFB}"/>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EEBBF319-6D0F-4D4B-98B1-17ED2D1E24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
        <p:nvSpPr>
          <p:cNvPr id="4" name="Date Placeholder 3">
            <a:extLst>
              <a:ext uri="{FF2B5EF4-FFF2-40B4-BE49-F238E27FC236}">
                <a16:creationId xmlns:a16="http://schemas.microsoft.com/office/drawing/2014/main" id="{17425FAF-F0AD-1638-097E-8D85440EF882}"/>
              </a:ext>
            </a:extLst>
          </p:cNvPr>
          <p:cNvSpPr txBox="1">
            <a:spLocks/>
          </p:cNvSpPr>
          <p:nvPr userDrawn="1"/>
        </p:nvSpPr>
        <p:spPr>
          <a:xfrm>
            <a:off x="838199" y="6334778"/>
            <a:ext cx="3866965"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bg1"/>
                </a:solidFill>
              </a:rPr>
              <a:t>FOR DISCUSSION PURPOSES ONLY</a:t>
            </a:r>
          </a:p>
        </p:txBody>
      </p:sp>
      <p:grpSp>
        <p:nvGrpSpPr>
          <p:cNvPr id="10" name="Group 9">
            <a:extLst>
              <a:ext uri="{FF2B5EF4-FFF2-40B4-BE49-F238E27FC236}">
                <a16:creationId xmlns:a16="http://schemas.microsoft.com/office/drawing/2014/main" id="{6F2BD39A-1D52-257B-C4BD-B9C8B9508226}"/>
              </a:ext>
            </a:extLst>
          </p:cNvPr>
          <p:cNvGrpSpPr/>
          <p:nvPr userDrawn="1"/>
        </p:nvGrpSpPr>
        <p:grpSpPr>
          <a:xfrm>
            <a:off x="0" y="6136697"/>
            <a:ext cx="12192000" cy="723275"/>
            <a:chOff x="0" y="6136697"/>
            <a:chExt cx="12192000" cy="723275"/>
          </a:xfrm>
        </p:grpSpPr>
        <p:sp>
          <p:nvSpPr>
            <p:cNvPr id="11" name="TextBox 10">
              <a:extLst>
                <a:ext uri="{FF2B5EF4-FFF2-40B4-BE49-F238E27FC236}">
                  <a16:creationId xmlns:a16="http://schemas.microsoft.com/office/drawing/2014/main" id="{346C4718-484A-CA79-A747-7FC640DA09F9}"/>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12" name="Picture 11" descr="Logo&#10;&#10;Description automatically generated">
              <a:extLst>
                <a:ext uri="{FF2B5EF4-FFF2-40B4-BE49-F238E27FC236}">
                  <a16:creationId xmlns:a16="http://schemas.microsoft.com/office/drawing/2014/main" id="{CA87D984-E2EE-0700-9174-6CF2B6252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424945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5D89F5-A76E-4594-B915-0F831440B4B7}"/>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a:xfrm>
            <a:off x="226845" y="6353464"/>
            <a:ext cx="2743200" cy="365125"/>
          </a:xfrm>
        </p:spPr>
        <p:txBody>
          <a:bodyPr/>
          <a:lstStyle>
            <a:lvl1pPr algn="l">
              <a:defRPr/>
            </a:lvl1pPr>
          </a:lstStyle>
          <a:p>
            <a:fld id="{5727CFF0-8AF3-4D5D-9D11-7D9475288EEF}" type="slidenum">
              <a:rPr lang="en-US" smtClean="0"/>
              <a:pPr/>
              <a:t>‹#›</a:t>
            </a:fld>
            <a:endParaRPr lang="en-US"/>
          </a:p>
        </p:txBody>
      </p:sp>
      <p:sp>
        <p:nvSpPr>
          <p:cNvPr id="8" name="TextBox 7">
            <a:extLst>
              <a:ext uri="{FF2B5EF4-FFF2-40B4-BE49-F238E27FC236}">
                <a16:creationId xmlns:a16="http://schemas.microsoft.com/office/drawing/2014/main" id="{95A5867B-0130-4670-B0B1-2EE99F7A365F}"/>
              </a:ext>
            </a:extLst>
          </p:cNvPr>
          <p:cNvSpPr txBox="1"/>
          <p:nvPr userDrawn="1"/>
        </p:nvSpPr>
        <p:spPr>
          <a:xfrm>
            <a:off x="0" y="-1"/>
            <a:ext cx="12192000" cy="307777"/>
          </a:xfrm>
          <a:prstGeom prst="rect">
            <a:avLst/>
          </a:prstGeom>
          <a:solidFill>
            <a:srgbClr val="62B5E5"/>
          </a:solidFill>
        </p:spPr>
        <p:txBody>
          <a:bodyPr wrap="square" rtlCol="0">
            <a:spAutoFit/>
          </a:bodyPr>
          <a:lstStyle/>
          <a:p>
            <a:endParaRPr lang="en-US" sz="1400"/>
          </a:p>
        </p:txBody>
      </p:sp>
      <p:pic>
        <p:nvPicPr>
          <p:cNvPr id="10" name="Picture 9" descr="Logo&#10;&#10;Description automatically generated">
            <a:extLst>
              <a:ext uri="{FF2B5EF4-FFF2-40B4-BE49-F238E27FC236}">
                <a16:creationId xmlns:a16="http://schemas.microsoft.com/office/drawing/2014/main" id="{206EAC52-109B-448B-9D66-DC8A4420EF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spTree>
    <p:extLst>
      <p:ext uri="{BB962C8B-B14F-4D97-AF65-F5344CB8AC3E}">
        <p14:creationId xmlns:p14="http://schemas.microsoft.com/office/powerpoint/2010/main" val="77342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DE29-6913-1623-0B71-0C90490BAC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EADB6-CE95-DAEC-D922-1599E43D962B}"/>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4" name="Footer Placeholder 3">
            <a:extLst>
              <a:ext uri="{FF2B5EF4-FFF2-40B4-BE49-F238E27FC236}">
                <a16:creationId xmlns:a16="http://schemas.microsoft.com/office/drawing/2014/main" id="{2843E628-7426-1551-3518-FC965FC58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4BC67-123A-B77A-D12F-BD11B2499C62}"/>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32874331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11" name="Group 10">
            <a:extLst>
              <a:ext uri="{FF2B5EF4-FFF2-40B4-BE49-F238E27FC236}">
                <a16:creationId xmlns:a16="http://schemas.microsoft.com/office/drawing/2014/main" id="{309EE574-5581-6A81-C461-813842BDBA53}"/>
              </a:ext>
            </a:extLst>
          </p:cNvPr>
          <p:cNvGrpSpPr/>
          <p:nvPr userDrawn="1"/>
        </p:nvGrpSpPr>
        <p:grpSpPr>
          <a:xfrm>
            <a:off x="0" y="6136697"/>
            <a:ext cx="12192000" cy="723275"/>
            <a:chOff x="0" y="6136697"/>
            <a:chExt cx="12192000" cy="723275"/>
          </a:xfrm>
        </p:grpSpPr>
        <p:sp>
          <p:nvSpPr>
            <p:cNvPr id="12" name="TextBox 11">
              <a:extLst>
                <a:ext uri="{FF2B5EF4-FFF2-40B4-BE49-F238E27FC236}">
                  <a16:creationId xmlns:a16="http://schemas.microsoft.com/office/drawing/2014/main" id="{36014B1B-FEB6-CF56-CA21-4537C4A0A372}"/>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13" name="Picture 12" descr="Logo&#10;&#10;Description automatically generated">
              <a:extLst>
                <a:ext uri="{FF2B5EF4-FFF2-40B4-BE49-F238E27FC236}">
                  <a16:creationId xmlns:a16="http://schemas.microsoft.com/office/drawing/2014/main" id="{49473828-FE3F-6385-A2D4-907048310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1072228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7" name="Group 6">
            <a:extLst>
              <a:ext uri="{FF2B5EF4-FFF2-40B4-BE49-F238E27FC236}">
                <a16:creationId xmlns:a16="http://schemas.microsoft.com/office/drawing/2014/main" id="{6F07E208-A0D4-E268-4568-CE9B9BE04E69}"/>
              </a:ext>
            </a:extLst>
          </p:cNvPr>
          <p:cNvGrpSpPr/>
          <p:nvPr userDrawn="1"/>
        </p:nvGrpSpPr>
        <p:grpSpPr>
          <a:xfrm>
            <a:off x="0" y="6136697"/>
            <a:ext cx="12192000" cy="723275"/>
            <a:chOff x="0" y="6136697"/>
            <a:chExt cx="12192000" cy="723275"/>
          </a:xfrm>
        </p:grpSpPr>
        <p:sp>
          <p:nvSpPr>
            <p:cNvPr id="8" name="TextBox 7">
              <a:extLst>
                <a:ext uri="{FF2B5EF4-FFF2-40B4-BE49-F238E27FC236}">
                  <a16:creationId xmlns:a16="http://schemas.microsoft.com/office/drawing/2014/main" id="{3962647E-65E2-32FC-05A6-68FA4F1117AF}"/>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9" name="Picture 8" descr="Logo&#10;&#10;Description automatically generated">
              <a:extLst>
                <a:ext uri="{FF2B5EF4-FFF2-40B4-BE49-F238E27FC236}">
                  <a16:creationId xmlns:a16="http://schemas.microsoft.com/office/drawing/2014/main" id="{6CA729F6-D84C-BF89-A12B-8CF17491E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2786474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5" name="Group 4">
            <a:extLst>
              <a:ext uri="{FF2B5EF4-FFF2-40B4-BE49-F238E27FC236}">
                <a16:creationId xmlns:a16="http://schemas.microsoft.com/office/drawing/2014/main" id="{EFD6EB87-DFF2-2F74-56B4-C5CABC070E1F}"/>
              </a:ext>
            </a:extLst>
          </p:cNvPr>
          <p:cNvGrpSpPr/>
          <p:nvPr userDrawn="1"/>
        </p:nvGrpSpPr>
        <p:grpSpPr>
          <a:xfrm>
            <a:off x="0" y="6136697"/>
            <a:ext cx="12192000" cy="723275"/>
            <a:chOff x="0" y="6136697"/>
            <a:chExt cx="12192000" cy="723275"/>
          </a:xfrm>
        </p:grpSpPr>
        <p:sp>
          <p:nvSpPr>
            <p:cNvPr id="6" name="TextBox 5">
              <a:extLst>
                <a:ext uri="{FF2B5EF4-FFF2-40B4-BE49-F238E27FC236}">
                  <a16:creationId xmlns:a16="http://schemas.microsoft.com/office/drawing/2014/main" id="{C90E8134-22FE-DDD5-DE07-650FB19297CD}"/>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7" name="Picture 6" descr="Logo&#10;&#10;Description automatically generated">
              <a:extLst>
                <a:ext uri="{FF2B5EF4-FFF2-40B4-BE49-F238E27FC236}">
                  <a16:creationId xmlns:a16="http://schemas.microsoft.com/office/drawing/2014/main" id="{5E395470-2F9D-2436-F5F7-BF8DDB3E7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137351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8" name="Group 7">
            <a:extLst>
              <a:ext uri="{FF2B5EF4-FFF2-40B4-BE49-F238E27FC236}">
                <a16:creationId xmlns:a16="http://schemas.microsoft.com/office/drawing/2014/main" id="{FABAA4BA-DBDE-9708-B4E6-F45ABDFB1E70}"/>
              </a:ext>
            </a:extLst>
          </p:cNvPr>
          <p:cNvGrpSpPr/>
          <p:nvPr userDrawn="1"/>
        </p:nvGrpSpPr>
        <p:grpSpPr>
          <a:xfrm>
            <a:off x="0" y="6136697"/>
            <a:ext cx="12192000" cy="723275"/>
            <a:chOff x="0" y="6136697"/>
            <a:chExt cx="12192000" cy="723275"/>
          </a:xfrm>
        </p:grpSpPr>
        <p:sp>
          <p:nvSpPr>
            <p:cNvPr id="9" name="TextBox 8">
              <a:extLst>
                <a:ext uri="{FF2B5EF4-FFF2-40B4-BE49-F238E27FC236}">
                  <a16:creationId xmlns:a16="http://schemas.microsoft.com/office/drawing/2014/main" id="{BCE11469-4997-B9B3-B36E-11783CC85418}"/>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10" name="Picture 9" descr="Logo&#10;&#10;Description automatically generated">
              <a:extLst>
                <a:ext uri="{FF2B5EF4-FFF2-40B4-BE49-F238E27FC236}">
                  <a16:creationId xmlns:a16="http://schemas.microsoft.com/office/drawing/2014/main" id="{F77CEC13-147C-2517-4192-F9ABB6C55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1935708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8" name="Group 7">
            <a:extLst>
              <a:ext uri="{FF2B5EF4-FFF2-40B4-BE49-F238E27FC236}">
                <a16:creationId xmlns:a16="http://schemas.microsoft.com/office/drawing/2014/main" id="{E1F4DBBB-FCD6-8311-2892-F83AB66F32C3}"/>
              </a:ext>
            </a:extLst>
          </p:cNvPr>
          <p:cNvGrpSpPr/>
          <p:nvPr userDrawn="1"/>
        </p:nvGrpSpPr>
        <p:grpSpPr>
          <a:xfrm>
            <a:off x="0" y="6136697"/>
            <a:ext cx="12192000" cy="723275"/>
            <a:chOff x="0" y="6136697"/>
            <a:chExt cx="12192000" cy="723275"/>
          </a:xfrm>
        </p:grpSpPr>
        <p:sp>
          <p:nvSpPr>
            <p:cNvPr id="9" name="TextBox 8">
              <a:extLst>
                <a:ext uri="{FF2B5EF4-FFF2-40B4-BE49-F238E27FC236}">
                  <a16:creationId xmlns:a16="http://schemas.microsoft.com/office/drawing/2014/main" id="{32189A0F-932B-688E-1718-C768DCF53198}"/>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10" name="Picture 9" descr="Logo&#10;&#10;Description automatically generated">
              <a:extLst>
                <a:ext uri="{FF2B5EF4-FFF2-40B4-BE49-F238E27FC236}">
                  <a16:creationId xmlns:a16="http://schemas.microsoft.com/office/drawing/2014/main" id="{12C9EFCE-29A6-0871-C6D6-080C7604C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845910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7" name="Group 6">
            <a:extLst>
              <a:ext uri="{FF2B5EF4-FFF2-40B4-BE49-F238E27FC236}">
                <a16:creationId xmlns:a16="http://schemas.microsoft.com/office/drawing/2014/main" id="{6525F3BF-55EF-217F-D860-2EFEC7F64193}"/>
              </a:ext>
            </a:extLst>
          </p:cNvPr>
          <p:cNvGrpSpPr/>
          <p:nvPr userDrawn="1"/>
        </p:nvGrpSpPr>
        <p:grpSpPr>
          <a:xfrm>
            <a:off x="0" y="6136697"/>
            <a:ext cx="12192000" cy="723275"/>
            <a:chOff x="0" y="6136697"/>
            <a:chExt cx="12192000" cy="723275"/>
          </a:xfrm>
        </p:grpSpPr>
        <p:sp>
          <p:nvSpPr>
            <p:cNvPr id="8" name="TextBox 7">
              <a:extLst>
                <a:ext uri="{FF2B5EF4-FFF2-40B4-BE49-F238E27FC236}">
                  <a16:creationId xmlns:a16="http://schemas.microsoft.com/office/drawing/2014/main" id="{557C77EE-9CF0-7EA6-67AF-2DBDB3C0C39F}"/>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9" name="Picture 8" descr="Logo&#10;&#10;Description automatically generated">
              <a:extLst>
                <a:ext uri="{FF2B5EF4-FFF2-40B4-BE49-F238E27FC236}">
                  <a16:creationId xmlns:a16="http://schemas.microsoft.com/office/drawing/2014/main" id="{F850646F-2231-2B14-6440-6C9EAD7B5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261774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a:p>
        </p:txBody>
      </p:sp>
      <p:grpSp>
        <p:nvGrpSpPr>
          <p:cNvPr id="7" name="Group 6">
            <a:extLst>
              <a:ext uri="{FF2B5EF4-FFF2-40B4-BE49-F238E27FC236}">
                <a16:creationId xmlns:a16="http://schemas.microsoft.com/office/drawing/2014/main" id="{E578A9B1-D992-20F1-273F-653FAF7FE634}"/>
              </a:ext>
            </a:extLst>
          </p:cNvPr>
          <p:cNvGrpSpPr/>
          <p:nvPr userDrawn="1"/>
        </p:nvGrpSpPr>
        <p:grpSpPr>
          <a:xfrm>
            <a:off x="0" y="6136697"/>
            <a:ext cx="12192000" cy="723275"/>
            <a:chOff x="0" y="6136697"/>
            <a:chExt cx="12192000" cy="723275"/>
          </a:xfrm>
        </p:grpSpPr>
        <p:sp>
          <p:nvSpPr>
            <p:cNvPr id="8" name="TextBox 7">
              <a:extLst>
                <a:ext uri="{FF2B5EF4-FFF2-40B4-BE49-F238E27FC236}">
                  <a16:creationId xmlns:a16="http://schemas.microsoft.com/office/drawing/2014/main" id="{19078E67-4B2C-1448-9D7A-D97314BEB2AA}"/>
                </a:ext>
              </a:extLst>
            </p:cNvPr>
            <p:cNvSpPr txBox="1"/>
            <p:nvPr userDrawn="1"/>
          </p:nvSpPr>
          <p:spPr>
            <a:xfrm>
              <a:off x="0" y="6136697"/>
              <a:ext cx="12192000" cy="723275"/>
            </a:xfrm>
            <a:prstGeom prst="rect">
              <a:avLst/>
            </a:prstGeom>
            <a:solidFill>
              <a:srgbClr val="62B5E5"/>
            </a:solidFill>
          </p:spPr>
          <p:txBody>
            <a:bodyPr wrap="square" rtlCol="0">
              <a:spAutoFit/>
            </a:bodyPr>
            <a:lstStyle/>
            <a:p>
              <a:br>
                <a:rPr lang="en-US" sz="800"/>
              </a:br>
              <a:br>
                <a:rPr lang="en-US" sz="1100"/>
              </a:br>
              <a:br>
                <a:rPr lang="en-US" sz="1100"/>
              </a:br>
              <a:endParaRPr lang="en-US" sz="1100"/>
            </a:p>
          </p:txBody>
        </p:sp>
        <p:pic>
          <p:nvPicPr>
            <p:cNvPr id="9" name="Picture 8" descr="Logo&#10;&#10;Description automatically generated">
              <a:extLst>
                <a:ext uri="{FF2B5EF4-FFF2-40B4-BE49-F238E27FC236}">
                  <a16:creationId xmlns:a16="http://schemas.microsoft.com/office/drawing/2014/main" id="{03C5B4CD-A1FB-1365-3F7B-CC7ABFBC0D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571" y="6231846"/>
              <a:ext cx="1130584" cy="570991"/>
            </a:xfrm>
            <a:prstGeom prst="rect">
              <a:avLst/>
            </a:prstGeom>
          </p:spPr>
        </p:pic>
      </p:grpSp>
    </p:spTree>
    <p:extLst>
      <p:ext uri="{BB962C8B-B14F-4D97-AF65-F5344CB8AC3E}">
        <p14:creationId xmlns:p14="http://schemas.microsoft.com/office/powerpoint/2010/main" val="20332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59685-8E60-7C48-8555-425877FE729E}"/>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3" name="Footer Placeholder 2">
            <a:extLst>
              <a:ext uri="{FF2B5EF4-FFF2-40B4-BE49-F238E27FC236}">
                <a16:creationId xmlns:a16="http://schemas.microsoft.com/office/drawing/2014/main" id="{7F881AE3-525E-E19B-D233-6C3FB24322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C7AEC-A378-0F91-FBF9-D75E5AAA1229}"/>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345847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B823-4CC4-4A91-F341-D67A556BA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907759-8C20-0D79-01C0-E402FC0CE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7A75A-C0C3-D201-E289-7EB181CC6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BF484-43A4-FB60-B470-AF3145724D3D}"/>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6" name="Footer Placeholder 5">
            <a:extLst>
              <a:ext uri="{FF2B5EF4-FFF2-40B4-BE49-F238E27FC236}">
                <a16:creationId xmlns:a16="http://schemas.microsoft.com/office/drawing/2014/main" id="{DFCDA73D-37E9-64BD-EFA8-BF65866F2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68D75-F5A7-EF3E-B8D6-59AF65394663}"/>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58310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3AFA-8207-D9E2-9B47-3355BE0E6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EBEADA-2203-0ECD-E94F-AF50D2CD6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0CF561-F0CD-CBAE-9E49-1BC3D0A38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99AA8-A587-4760-5B46-58ED7C4A5DBC}"/>
              </a:ext>
            </a:extLst>
          </p:cNvPr>
          <p:cNvSpPr>
            <a:spLocks noGrp="1"/>
          </p:cNvSpPr>
          <p:nvPr>
            <p:ph type="dt" sz="half" idx="10"/>
          </p:nvPr>
        </p:nvSpPr>
        <p:spPr/>
        <p:txBody>
          <a:bodyPr/>
          <a:lstStyle/>
          <a:p>
            <a:fld id="{CD596E3F-F979-419B-9FBD-F535F539EE58}" type="datetimeFigureOut">
              <a:rPr lang="en-US" smtClean="0"/>
              <a:t>12/22/2025</a:t>
            </a:fld>
            <a:endParaRPr lang="en-US"/>
          </a:p>
        </p:txBody>
      </p:sp>
      <p:sp>
        <p:nvSpPr>
          <p:cNvPr id="6" name="Footer Placeholder 5">
            <a:extLst>
              <a:ext uri="{FF2B5EF4-FFF2-40B4-BE49-F238E27FC236}">
                <a16:creationId xmlns:a16="http://schemas.microsoft.com/office/drawing/2014/main" id="{8D643950-3222-131A-B10E-BF167E410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A59A8-9FFA-F2E5-CFEF-8CE4297B8CAF}"/>
              </a:ext>
            </a:extLst>
          </p:cNvPr>
          <p:cNvSpPr>
            <a:spLocks noGrp="1"/>
          </p:cNvSpPr>
          <p:nvPr>
            <p:ph type="sldNum" sz="quarter" idx="12"/>
          </p:nvPr>
        </p:nvSpPr>
        <p:spPr/>
        <p:txBody>
          <a:bodyPr/>
          <a:lstStyle/>
          <a:p>
            <a:fld id="{7DAEBEF4-7292-4814-AB78-961DD2C0FB53}" type="slidenum">
              <a:rPr lang="en-US" smtClean="0"/>
              <a:t>‹#›</a:t>
            </a:fld>
            <a:endParaRPr lang="en-US"/>
          </a:p>
        </p:txBody>
      </p:sp>
    </p:spTree>
    <p:extLst>
      <p:ext uri="{BB962C8B-B14F-4D97-AF65-F5344CB8AC3E}">
        <p14:creationId xmlns:p14="http://schemas.microsoft.com/office/powerpoint/2010/main" val="72956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4D5F3-7491-E7C4-E5EB-2068B80C7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F02ED-44A0-F246-0F88-6576AB829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83408-195D-5672-7C8B-59B963C13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596E3F-F979-419B-9FBD-F535F539EE58}" type="datetimeFigureOut">
              <a:rPr lang="en-US" smtClean="0"/>
              <a:t>12/22/2025</a:t>
            </a:fld>
            <a:endParaRPr lang="en-US"/>
          </a:p>
        </p:txBody>
      </p:sp>
      <p:sp>
        <p:nvSpPr>
          <p:cNvPr id="5" name="Footer Placeholder 4">
            <a:extLst>
              <a:ext uri="{FF2B5EF4-FFF2-40B4-BE49-F238E27FC236}">
                <a16:creationId xmlns:a16="http://schemas.microsoft.com/office/drawing/2014/main" id="{E17964A3-AF2F-2CCF-E256-211F58172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FE3276-A740-85BB-7D2E-FCC46FD14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AEBEF4-7292-4814-AB78-961DD2C0FB53}" type="slidenum">
              <a:rPr lang="en-US" smtClean="0"/>
              <a:t>‹#›</a:t>
            </a:fld>
            <a:endParaRPr lang="en-US"/>
          </a:p>
        </p:txBody>
      </p:sp>
    </p:spTree>
    <p:extLst>
      <p:ext uri="{BB962C8B-B14F-4D97-AF65-F5344CB8AC3E}">
        <p14:creationId xmlns:p14="http://schemas.microsoft.com/office/powerpoint/2010/main" val="45998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59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C9A19-D300-460E-B410-2AE101A99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1C0315-746B-4CF4-8314-022D2185A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DE6A6-01DD-48B0-8F78-590087A76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08594-A24A-441B-814D-C61D89118333}" type="datetimeFigureOut">
              <a:rPr lang="en-US" smtClean="0"/>
              <a:t>12/22/2025</a:t>
            </a:fld>
            <a:endParaRPr lang="en-US" dirty="0"/>
          </a:p>
        </p:txBody>
      </p:sp>
      <p:sp>
        <p:nvSpPr>
          <p:cNvPr id="5" name="Footer Placeholder 4">
            <a:extLst>
              <a:ext uri="{FF2B5EF4-FFF2-40B4-BE49-F238E27FC236}">
                <a16:creationId xmlns:a16="http://schemas.microsoft.com/office/drawing/2014/main" id="{2F90DD0E-4135-4132-AE15-D02197C6D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CDAF44-86FA-4F9D-9E40-585A8BD81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FC226-491E-45C0-8704-932FE0FD5DBF}" type="slidenum">
              <a:rPr lang="en-US" smtClean="0"/>
              <a:t>‹#›</a:t>
            </a:fld>
            <a:endParaRPr lang="en-US" dirty="0"/>
          </a:p>
        </p:txBody>
      </p:sp>
    </p:spTree>
    <p:extLst>
      <p:ext uri="{BB962C8B-B14F-4D97-AF65-F5344CB8AC3E}">
        <p14:creationId xmlns:p14="http://schemas.microsoft.com/office/powerpoint/2010/main" val="42673087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801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3383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r>
              <a:rPr lang="en-US" dirty="0"/>
              <a:t>For Discussion Purposes Only</a:t>
            </a:r>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US" dirty="0"/>
              <a:t>For Discussion Purposes Only</a:t>
            </a:r>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a:p>
        </p:txBody>
      </p:sp>
    </p:spTree>
    <p:extLst>
      <p:ext uri="{BB962C8B-B14F-4D97-AF65-F5344CB8AC3E}">
        <p14:creationId xmlns:p14="http://schemas.microsoft.com/office/powerpoint/2010/main" val="20320939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18.pn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22.png"/><Relationship Id="rId5" Type="http://schemas.openxmlformats.org/officeDocument/2006/relationships/diagramQuickStyle" Target="../diagrams/quickStyle4.xml"/><Relationship Id="rId10" Type="http://schemas.openxmlformats.org/officeDocument/2006/relationships/image" Target="../media/image21.png"/><Relationship Id="rId4" Type="http://schemas.openxmlformats.org/officeDocument/2006/relationships/diagramLayout" Target="../diagrams/layout4.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khbe.ky.gov/Events/Pages/Monthly-Events-Calendar.aspx" TargetMode="External"/><Relationship Id="rId3" Type="http://schemas.openxmlformats.org/officeDocument/2006/relationships/hyperlink" Target="https://khbe.ky.gov/Pages/search.aspx?terms=value&amp;affiliateId=KHBE" TargetMode="External"/><Relationship Id="rId7" Type="http://schemas.openxmlformats.org/officeDocument/2006/relationships/hyperlink" Target="https://khbe.ky.gov/Agents-kynectors/KynectorResources/Value_Of_Health_Insuance_Brochure.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khbe.ky.gov/About/FactsandResources/Health_Savings_Accounts_HSAs_Fact_Sheet_2026.pdf" TargetMode="External"/><Relationship Id="rId5" Type="http://schemas.openxmlformats.org/officeDocument/2006/relationships/hyperlink" Target="https://khbe.ky.gov/About/Documents/Buyer-Beware-ACA-FactSheet.pdf" TargetMode="External"/><Relationship Id="rId4" Type="http://schemas.openxmlformats.org/officeDocument/2006/relationships/hyperlink" Target="https://khbe.ky.gov/About/Pages/FactsandResources.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hyperlink" Target="https://dbhdid.ky.gov/providerdirectory"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hyperlink" Target="mailto:1915cwaiverhelpdesk@ky.gov"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hyperlink" Target="https://www.chfs.ky.gov/agencies/dms/Pages/feesrates.aspx" TargetMode="External"/><Relationship Id="rId5" Type="http://schemas.openxmlformats.org/officeDocument/2006/relationships/hyperlink" Target="https://www.chfs.ky.gov/agencies/dms/dca/Pages/child.aspx" TargetMode="External"/><Relationship Id="rId4" Type="http://schemas.openxmlformats.org/officeDocument/2006/relationships/hyperlink" Target="https://www.chfs.ky.go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m Kentucky, Cabinet for Health and Family Services logo.">
            <a:extLst>
              <a:ext uri="{FF2B5EF4-FFF2-40B4-BE49-F238E27FC236}">
                <a16:creationId xmlns:a16="http://schemas.microsoft.com/office/drawing/2014/main" id="{295D2129-93E6-4C0B-8497-29456D2AB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
        <p:nvSpPr>
          <p:cNvPr id="6" name="TextBox 5" descr="Blue rectangle bar for border design. ">
            <a:extLst>
              <a:ext uri="{FF2B5EF4-FFF2-40B4-BE49-F238E27FC236}">
                <a16:creationId xmlns:a16="http://schemas.microsoft.com/office/drawing/2014/main" id="{BB1955ED-361D-4B19-BFBF-468D332CAC82}"/>
              </a:ext>
            </a:extLst>
          </p:cNvPr>
          <p:cNvSpPr txBox="1"/>
          <p:nvPr/>
        </p:nvSpPr>
        <p:spPr>
          <a:xfrm>
            <a:off x="0" y="-1"/>
            <a:ext cx="12192000" cy="307777"/>
          </a:xfrm>
          <a:prstGeom prst="rect">
            <a:avLst/>
          </a:prstGeom>
          <a:solidFill>
            <a:srgbClr val="00386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descr="Blue design bar. ">
            <a:extLst>
              <a:ext uri="{FF2B5EF4-FFF2-40B4-BE49-F238E27FC236}">
                <a16:creationId xmlns:a16="http://schemas.microsoft.com/office/drawing/2014/main" id="{AF8839B0-B766-4187-A575-66E49BB58953}"/>
              </a:ext>
            </a:extLst>
          </p:cNvPr>
          <p:cNvSpPr txBox="1"/>
          <p:nvPr/>
        </p:nvSpPr>
        <p:spPr>
          <a:xfrm>
            <a:off x="0" y="6136697"/>
            <a:ext cx="12192000" cy="723275"/>
          </a:xfrm>
          <a:prstGeom prst="rect">
            <a:avLst/>
          </a:prstGeom>
          <a:solidFill>
            <a:srgbClr val="00386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06FEF89B-ADB2-4BEE-80F2-733CA21374E3}"/>
              </a:ext>
            </a:extLst>
          </p:cNvPr>
          <p:cNvSpPr txBox="1">
            <a:spLocks noGrp="1"/>
          </p:cNvSpPr>
          <p:nvPr>
            <p:ph type="title" idx="4294967295"/>
          </p:nvPr>
        </p:nvSpPr>
        <p:spPr>
          <a:xfrm>
            <a:off x="2324098" y="3902963"/>
            <a:ext cx="7543800" cy="203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Medicaid Monthly Virtual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Dec. 18, 2025</a:t>
            </a:r>
          </a:p>
        </p:txBody>
      </p:sp>
      <p:pic>
        <p:nvPicPr>
          <p:cNvPr id="10" name="Picture 9" descr="Team Kentucky, Cabinet for Health and Family Services logo.">
            <a:extLst>
              <a:ext uri="{FF2B5EF4-FFF2-40B4-BE49-F238E27FC236}">
                <a16:creationId xmlns:a16="http://schemas.microsoft.com/office/drawing/2014/main" id="{FB47C041-BACA-4E42-9227-1227F143DB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130076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CCA0-B5C7-866D-9A30-C369BA39D33E}"/>
              </a:ext>
            </a:extLst>
          </p:cNvPr>
          <p:cNvSpPr>
            <a:spLocks noGrp="1"/>
          </p:cNvSpPr>
          <p:nvPr>
            <p:ph type="title"/>
          </p:nvPr>
        </p:nvSpPr>
        <p:spPr>
          <a:xfrm>
            <a:off x="432409" y="346892"/>
            <a:ext cx="10972800" cy="1143000"/>
          </a:xfrm>
        </p:spPr>
        <p:txBody>
          <a:bodyPr/>
          <a:lstStyle/>
          <a:p>
            <a:pPr marL="0" indent="0">
              <a:spcBef>
                <a:spcPts val="1800"/>
              </a:spcBef>
              <a:buNone/>
            </a:pPr>
            <a:r>
              <a:rPr lang="en-US" sz="3600" dirty="0"/>
              <a:t>Spread the word about Renewals for </a:t>
            </a:r>
            <a:r>
              <a:rPr lang="en-US" sz="3600" b="1" dirty="0">
                <a:solidFill>
                  <a:srgbClr val="6BB5DD"/>
                </a:solidFill>
              </a:rPr>
              <a:t>Children</a:t>
            </a:r>
            <a:r>
              <a:rPr lang="en-US" sz="3600" dirty="0"/>
              <a:t> too! Materials are available to help families stay in the know!</a:t>
            </a:r>
          </a:p>
        </p:txBody>
      </p:sp>
      <p:sp>
        <p:nvSpPr>
          <p:cNvPr id="3" name="Slide Number Placeholder 3">
            <a:extLst>
              <a:ext uri="{FF2B5EF4-FFF2-40B4-BE49-F238E27FC236}">
                <a16:creationId xmlns:a16="http://schemas.microsoft.com/office/drawing/2014/main" id="{AB3B34B7-DF2F-B20A-B544-F968FAD106BA}"/>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descr="Child renewals poster titles are as follows. Renewing Child Coverage. Health Coverage Options. Get Help from kynectors. Use kynect. ">
            <a:extLst>
              <a:ext uri="{FF2B5EF4-FFF2-40B4-BE49-F238E27FC236}">
                <a16:creationId xmlns:a16="http://schemas.microsoft.com/office/drawing/2014/main" id="{4A306673-9206-139B-FCF7-BC20838F71E4}"/>
              </a:ext>
            </a:extLst>
          </p:cNvPr>
          <p:cNvGraphicFramePr/>
          <p:nvPr>
            <p:extLst>
              <p:ext uri="{D42A27DB-BD31-4B8C-83A1-F6EECF244321}">
                <p14:modId xmlns:p14="http://schemas.microsoft.com/office/powerpoint/2010/main" val="3241433699"/>
              </p:ext>
            </p:extLst>
          </p:nvPr>
        </p:nvGraphicFramePr>
        <p:xfrm>
          <a:off x="340048" y="650243"/>
          <a:ext cx="11511903" cy="25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flyer explaining how families can renew their child's KCHIP coverage.">
            <a:extLst>
              <a:ext uri="{FF2B5EF4-FFF2-40B4-BE49-F238E27FC236}">
                <a16:creationId xmlns:a16="http://schemas.microsoft.com/office/drawing/2014/main" id="{9E7487CC-40AE-375F-C689-4B09C5D79293}"/>
              </a:ext>
            </a:extLst>
          </p:cNvPr>
          <p:cNvPicPr>
            <a:picLocks noChangeAspect="1"/>
          </p:cNvPicPr>
          <p:nvPr/>
        </p:nvPicPr>
        <p:blipFill>
          <a:blip r:embed="rId8"/>
          <a:stretch>
            <a:fillRect/>
          </a:stretch>
        </p:blipFill>
        <p:spPr>
          <a:xfrm>
            <a:off x="428686" y="2490021"/>
            <a:ext cx="2641863" cy="3404513"/>
          </a:xfrm>
          <a:prstGeom prst="rect">
            <a:avLst/>
          </a:prstGeom>
        </p:spPr>
      </p:pic>
      <p:pic>
        <p:nvPicPr>
          <p:cNvPr id="11" name="Picture 10" descr="A flyer guiding people on how to apply for KCHIP.">
            <a:extLst>
              <a:ext uri="{FF2B5EF4-FFF2-40B4-BE49-F238E27FC236}">
                <a16:creationId xmlns:a16="http://schemas.microsoft.com/office/drawing/2014/main" id="{8818AE2F-8CBB-39A2-BBA3-C2C939023318}"/>
              </a:ext>
            </a:extLst>
          </p:cNvPr>
          <p:cNvPicPr>
            <a:picLocks noChangeAspect="1"/>
          </p:cNvPicPr>
          <p:nvPr/>
        </p:nvPicPr>
        <p:blipFill>
          <a:blip r:embed="rId9"/>
          <a:stretch>
            <a:fillRect/>
          </a:stretch>
        </p:blipFill>
        <p:spPr>
          <a:xfrm>
            <a:off x="6096000" y="2490020"/>
            <a:ext cx="2600118" cy="3404513"/>
          </a:xfrm>
          <a:prstGeom prst="rect">
            <a:avLst/>
          </a:prstGeom>
        </p:spPr>
      </p:pic>
      <p:pic>
        <p:nvPicPr>
          <p:cNvPr id="14" name="Picture 13" descr="A flyer guiding Kentuckians to kynect for more healthcare options that fit their specific needs.  ">
            <a:extLst>
              <a:ext uri="{FF2B5EF4-FFF2-40B4-BE49-F238E27FC236}">
                <a16:creationId xmlns:a16="http://schemas.microsoft.com/office/drawing/2014/main" id="{387344CA-23B2-8C73-A52D-29C5475E2B5F}"/>
              </a:ext>
            </a:extLst>
          </p:cNvPr>
          <p:cNvPicPr>
            <a:picLocks noChangeAspect="1"/>
          </p:cNvPicPr>
          <p:nvPr/>
        </p:nvPicPr>
        <p:blipFill>
          <a:blip r:embed="rId10"/>
          <a:stretch>
            <a:fillRect/>
          </a:stretch>
        </p:blipFill>
        <p:spPr>
          <a:xfrm>
            <a:off x="3293791" y="2490020"/>
            <a:ext cx="2612232" cy="3404513"/>
          </a:xfrm>
          <a:prstGeom prst="rect">
            <a:avLst/>
          </a:prstGeom>
        </p:spPr>
      </p:pic>
      <p:pic>
        <p:nvPicPr>
          <p:cNvPr id="16" name="Picture 15" descr="A flyer telling Kentuckians to check kynect for healthcare coverage for their children. ">
            <a:extLst>
              <a:ext uri="{FF2B5EF4-FFF2-40B4-BE49-F238E27FC236}">
                <a16:creationId xmlns:a16="http://schemas.microsoft.com/office/drawing/2014/main" id="{3A864202-0E9C-19AC-8E98-7E970C4F099C}"/>
              </a:ext>
            </a:extLst>
          </p:cNvPr>
          <p:cNvPicPr>
            <a:picLocks noChangeAspect="1"/>
          </p:cNvPicPr>
          <p:nvPr/>
        </p:nvPicPr>
        <p:blipFill>
          <a:blip r:embed="rId11"/>
          <a:stretch>
            <a:fillRect/>
          </a:stretch>
        </p:blipFill>
        <p:spPr>
          <a:xfrm>
            <a:off x="8886095" y="2490020"/>
            <a:ext cx="2488315" cy="3281052"/>
          </a:xfrm>
          <a:prstGeom prst="rect">
            <a:avLst/>
          </a:prstGeom>
        </p:spPr>
      </p:pic>
      <p:sp>
        <p:nvSpPr>
          <p:cNvPr id="4" name="Rectangle 3"/>
          <p:cNvSpPr/>
          <p:nvPr/>
        </p:nvSpPr>
        <p:spPr>
          <a:xfrm>
            <a:off x="722651" y="6268755"/>
            <a:ext cx="1036674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https://kidshealth.ky.gov/Documents/Child%20Renewal%20Communication%20Packet_April%202025.pdf</a:t>
            </a:r>
          </a:p>
        </p:txBody>
      </p:sp>
    </p:spTree>
    <p:extLst>
      <p:ext uri="{BB962C8B-B14F-4D97-AF65-F5344CB8AC3E}">
        <p14:creationId xmlns:p14="http://schemas.microsoft.com/office/powerpoint/2010/main" val="308524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37E8-9DE4-94AD-7169-7F1DFEB21D44}"/>
              </a:ext>
            </a:extLst>
          </p:cNvPr>
          <p:cNvSpPr>
            <a:spLocks noGrp="1"/>
          </p:cNvSpPr>
          <p:nvPr>
            <p:ph type="title"/>
          </p:nvPr>
        </p:nvSpPr>
        <p:spPr>
          <a:xfrm>
            <a:off x="354106" y="420793"/>
            <a:ext cx="10515600" cy="1325563"/>
          </a:xfrm>
        </p:spPr>
        <p:txBody>
          <a:bodyPr/>
          <a:lstStyle/>
          <a:p>
            <a:r>
              <a:rPr lang="en-US" sz="4000" dirty="0"/>
              <a:t>KY Medicaid Website Resources</a:t>
            </a:r>
          </a:p>
        </p:txBody>
      </p:sp>
      <p:graphicFrame>
        <p:nvGraphicFramePr>
          <p:cNvPr id="7" name="Diagram 6" descr="A list of Medicaid renewal information and materials available online on the KHBE website.">
            <a:extLst>
              <a:ext uri="{FF2B5EF4-FFF2-40B4-BE49-F238E27FC236}">
                <a16:creationId xmlns:a16="http://schemas.microsoft.com/office/drawing/2014/main" id="{0D150479-986B-8F7C-9A8B-BBC15C8735F2}"/>
              </a:ext>
            </a:extLst>
          </p:cNvPr>
          <p:cNvGraphicFramePr/>
          <p:nvPr>
            <p:extLst>
              <p:ext uri="{D42A27DB-BD31-4B8C-83A1-F6EECF244321}">
                <p14:modId xmlns:p14="http://schemas.microsoft.com/office/powerpoint/2010/main" val="1670991448"/>
              </p:ext>
            </p:extLst>
          </p:nvPr>
        </p:nvGraphicFramePr>
        <p:xfrm>
          <a:off x="5153051" y="1494782"/>
          <a:ext cx="6412285" cy="235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3">
            <a:extLst>
              <a:ext uri="{FF2B5EF4-FFF2-40B4-BE49-F238E27FC236}">
                <a16:creationId xmlns:a16="http://schemas.microsoft.com/office/drawing/2014/main" id="{DD7EAC4D-6D84-4885-B3AF-0551C744F6F6}"/>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The first image on the KHBE site. The image depicts a neighborhood with kynect characters. ">
            <a:extLst>
              <a:ext uri="{FF2B5EF4-FFF2-40B4-BE49-F238E27FC236}">
                <a16:creationId xmlns:a16="http://schemas.microsoft.com/office/drawing/2014/main" id="{4BE6D9E4-5932-0331-6FC5-A4912A079292}"/>
              </a:ext>
            </a:extLst>
          </p:cNvPr>
          <p:cNvPicPr>
            <a:picLocks noChangeAspect="1"/>
          </p:cNvPicPr>
          <p:nvPr/>
        </p:nvPicPr>
        <p:blipFill>
          <a:blip r:embed="rId8"/>
          <a:stretch>
            <a:fillRect/>
          </a:stretch>
        </p:blipFill>
        <p:spPr>
          <a:xfrm>
            <a:off x="234554" y="1316480"/>
            <a:ext cx="6072169" cy="2586654"/>
          </a:xfrm>
          <a:prstGeom prst="rect">
            <a:avLst/>
          </a:prstGeom>
        </p:spPr>
      </p:pic>
      <p:pic>
        <p:nvPicPr>
          <p:cNvPr id="12" name="Picture 11" descr="A list of communication resources for kynect and Medicaid. ">
            <a:extLst>
              <a:ext uri="{FF2B5EF4-FFF2-40B4-BE49-F238E27FC236}">
                <a16:creationId xmlns:a16="http://schemas.microsoft.com/office/drawing/2014/main" id="{BB1046B4-E92F-EEEE-A813-B95BC002C7D9}"/>
              </a:ext>
            </a:extLst>
          </p:cNvPr>
          <p:cNvPicPr>
            <a:picLocks noChangeAspect="1"/>
          </p:cNvPicPr>
          <p:nvPr/>
        </p:nvPicPr>
        <p:blipFill>
          <a:blip r:embed="rId9"/>
          <a:srcRect b="13725"/>
          <a:stretch/>
        </p:blipFill>
        <p:spPr>
          <a:xfrm>
            <a:off x="4704850" y="3923568"/>
            <a:ext cx="3557810" cy="2152231"/>
          </a:xfrm>
          <a:prstGeom prst="rect">
            <a:avLst/>
          </a:prstGeom>
        </p:spPr>
      </p:pic>
      <p:sp>
        <p:nvSpPr>
          <p:cNvPr id="3" name="TextBox 2">
            <a:extLst>
              <a:ext uri="{FF2B5EF4-FFF2-40B4-BE49-F238E27FC236}">
                <a16:creationId xmlns:a16="http://schemas.microsoft.com/office/drawing/2014/main" id="{843D8670-0C9F-FFF8-3D5E-60497B4852CF}"/>
              </a:ext>
            </a:extLst>
          </p:cNvPr>
          <p:cNvSpPr txBox="1"/>
          <p:nvPr/>
        </p:nvSpPr>
        <p:spPr>
          <a:xfrm>
            <a:off x="7424570" y="495838"/>
            <a:ext cx="4413324" cy="461665"/>
          </a:xfrm>
          <a:prstGeom prst="rect">
            <a:avLst/>
          </a:prstGeom>
          <a:noFill/>
          <a:ln w="38100">
            <a:solidFill>
              <a:srgbClr val="ADC084"/>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B5DD"/>
                </a:solidFill>
                <a:effectLst/>
                <a:uLnTx/>
                <a:uFillTx/>
                <a:latin typeface="Calibri" panose="020F0502020204030204"/>
                <a:ea typeface="+mn-ea"/>
                <a:cs typeface="+mn-cs"/>
              </a:rPr>
              <a:t>https://medicaidrenewals.ky.gov</a:t>
            </a:r>
          </a:p>
        </p:txBody>
      </p:sp>
      <p:pic>
        <p:nvPicPr>
          <p:cNvPr id="19" name="Picture 18" descr="A list of Kentucky plans and reports, including recent CMS data reports.">
            <a:extLst>
              <a:ext uri="{FF2B5EF4-FFF2-40B4-BE49-F238E27FC236}">
                <a16:creationId xmlns:a16="http://schemas.microsoft.com/office/drawing/2014/main" id="{0CF27D99-C559-0417-9E74-749A6936E2EB}"/>
              </a:ext>
            </a:extLst>
          </p:cNvPr>
          <p:cNvPicPr>
            <a:picLocks noChangeAspect="1"/>
          </p:cNvPicPr>
          <p:nvPr/>
        </p:nvPicPr>
        <p:blipFill>
          <a:blip r:embed="rId10"/>
          <a:stretch>
            <a:fillRect/>
          </a:stretch>
        </p:blipFill>
        <p:spPr>
          <a:xfrm>
            <a:off x="215956" y="3924734"/>
            <a:ext cx="4371532" cy="2194464"/>
          </a:xfrm>
          <a:prstGeom prst="rect">
            <a:avLst/>
          </a:prstGeom>
        </p:spPr>
      </p:pic>
      <p:pic>
        <p:nvPicPr>
          <p:cNvPr id="23" name="Picture 22" descr="Information and resources for the Medicaid Monthly Virtual Meeting. ">
            <a:extLst>
              <a:ext uri="{FF2B5EF4-FFF2-40B4-BE49-F238E27FC236}">
                <a16:creationId xmlns:a16="http://schemas.microsoft.com/office/drawing/2014/main" id="{9944CAA9-33A2-FE72-3A82-CB8B7B39CE6A}"/>
              </a:ext>
            </a:extLst>
          </p:cNvPr>
          <p:cNvPicPr>
            <a:picLocks noChangeAspect="1"/>
          </p:cNvPicPr>
          <p:nvPr/>
        </p:nvPicPr>
        <p:blipFill>
          <a:blip r:embed="rId11"/>
          <a:stretch>
            <a:fillRect/>
          </a:stretch>
        </p:blipFill>
        <p:spPr>
          <a:xfrm>
            <a:off x="8262660" y="3888058"/>
            <a:ext cx="3603374" cy="2223249"/>
          </a:xfrm>
          <a:prstGeom prst="rect">
            <a:avLst/>
          </a:prstGeom>
        </p:spPr>
      </p:pic>
    </p:spTree>
    <p:extLst>
      <p:ext uri="{BB962C8B-B14F-4D97-AF65-F5344CB8AC3E}">
        <p14:creationId xmlns:p14="http://schemas.microsoft.com/office/powerpoint/2010/main" val="108461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F761-7388-0C32-CAA7-DDDB62BF0F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977C09-8CFD-6E48-C103-258DF07CAC89}"/>
              </a:ext>
            </a:extLst>
          </p:cNvPr>
          <p:cNvSpPr>
            <a:spLocks noGrp="1"/>
          </p:cNvSpPr>
          <p:nvPr>
            <p:ph idx="1"/>
          </p:nvPr>
        </p:nvSpPr>
        <p:spPr/>
        <p:txBody>
          <a:bodyPr/>
          <a:lstStyle/>
          <a:p>
            <a:endParaRPr lang="en-US"/>
          </a:p>
        </p:txBody>
      </p:sp>
      <p:pic>
        <p:nvPicPr>
          <p:cNvPr id="5" name="Picture 4" descr="Open Enrollment is here! Call: 855-4kynect (855-459-6328). Visit: www.kynect.ky.gov. ">
            <a:extLst>
              <a:ext uri="{FF2B5EF4-FFF2-40B4-BE49-F238E27FC236}">
                <a16:creationId xmlns:a16="http://schemas.microsoft.com/office/drawing/2014/main" id="{81779757-E703-43DF-1649-BCFFB6725E04}"/>
              </a:ext>
            </a:extLst>
          </p:cNvPr>
          <p:cNvPicPr>
            <a:picLocks noChangeAspect="1"/>
          </p:cNvPicPr>
          <p:nvPr/>
        </p:nvPicPr>
        <p:blipFill>
          <a:blip r:embed="rId2"/>
          <a:stretch>
            <a:fillRect/>
          </a:stretch>
        </p:blipFill>
        <p:spPr>
          <a:xfrm>
            <a:off x="-68366" y="-18865"/>
            <a:ext cx="12295001" cy="6876865"/>
          </a:xfrm>
          <a:prstGeom prst="rect">
            <a:avLst/>
          </a:prstGeom>
        </p:spPr>
      </p:pic>
    </p:spTree>
    <p:extLst>
      <p:ext uri="{BB962C8B-B14F-4D97-AF65-F5344CB8AC3E}">
        <p14:creationId xmlns:p14="http://schemas.microsoft.com/office/powerpoint/2010/main" val="276110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294A9D9-E1E0-4BE7-AA09-E11BA76C5BD7}"/>
              </a:ext>
            </a:extLst>
          </p:cNvPr>
          <p:cNvSpPr>
            <a:spLocks noGrp="1"/>
          </p:cNvSpPr>
          <p:nvPr>
            <p:ph type="sldNum" sz="quarter" idx="4294967295"/>
          </p:nvPr>
        </p:nvSpPr>
        <p:spPr>
          <a:xfrm>
            <a:off x="81280" y="6400799"/>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ontent Placeholder 5">
            <a:extLst>
              <a:ext uri="{FF2B5EF4-FFF2-40B4-BE49-F238E27FC236}">
                <a16:creationId xmlns:a16="http://schemas.microsoft.com/office/drawing/2014/main" id="{2079D368-C9A4-EBE8-6614-CACD54201928}"/>
              </a:ext>
            </a:extLst>
          </p:cNvPr>
          <p:cNvGraphicFramePr>
            <a:graphicFrameLocks/>
          </p:cNvGraphicFramePr>
          <p:nvPr>
            <p:extLst>
              <p:ext uri="{D42A27DB-BD31-4B8C-83A1-F6EECF244321}">
                <p14:modId xmlns:p14="http://schemas.microsoft.com/office/powerpoint/2010/main" val="2114344620"/>
              </p:ext>
            </p:extLst>
          </p:nvPr>
        </p:nvGraphicFramePr>
        <p:xfrm>
          <a:off x="849845" y="553605"/>
          <a:ext cx="10732555" cy="5407577"/>
        </p:xfrm>
        <a:graphic>
          <a:graphicData uri="http://schemas.openxmlformats.org/drawingml/2006/table">
            <a:tbl>
              <a:tblPr firstRow="1" bandRow="1">
                <a:tableStyleId>{5C22544A-7EE6-4342-B048-85BDC9FD1C3A}</a:tableStyleId>
              </a:tblPr>
              <a:tblGrid>
                <a:gridCol w="10732555">
                  <a:extLst>
                    <a:ext uri="{9D8B030D-6E8A-4147-A177-3AD203B41FA5}">
                      <a16:colId xmlns:a16="http://schemas.microsoft.com/office/drawing/2014/main" val="486269761"/>
                    </a:ext>
                  </a:extLst>
                </a:gridCol>
              </a:tblGrid>
              <a:tr h="932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785239"/>
                  </a:ext>
                </a:extLst>
              </a:tr>
              <a:tr h="4475178">
                <a:tc>
                  <a:txBody>
                    <a:bodyPr/>
                    <a:lstStyle/>
                    <a:p>
                      <a:pPr lvl="0"/>
                      <a:r>
                        <a:rPr lang="en-US" sz="1800" kern="1200" dirty="0">
                          <a:solidFill>
                            <a:schemeClr val="dk1"/>
                          </a:solidFill>
                          <a:effectLst/>
                          <a:latin typeface="+mn-lt"/>
                          <a:ea typeface="+mn-ea"/>
                          <a:cs typeface="+mn-cs"/>
                        </a:rPr>
                        <a:t>Last year, 97,000 Kentuckians selected a Qualified Health Plan through the state-based health insurance marketplace. Currently, there are around 90,000 individuals enrolled in 2025 coverage.</a:t>
                      </a:r>
                    </a:p>
                    <a:p>
                      <a:r>
                        <a:rPr lang="en-US" sz="1800" kern="1200" dirty="0">
                          <a:solidFill>
                            <a:schemeClr val="dk1"/>
                          </a:solidFill>
                          <a:effectLst/>
                          <a:latin typeface="+mn-lt"/>
                          <a:ea typeface="+mn-ea"/>
                          <a:cs typeface="+mn-cs"/>
                        </a:rPr>
                        <a:t> </a:t>
                      </a:r>
                    </a:p>
                    <a:p>
                      <a:pPr lvl="0"/>
                      <a:r>
                        <a:rPr lang="en-US" sz="1800" kern="1200" dirty="0">
                          <a:solidFill>
                            <a:schemeClr val="dk1"/>
                          </a:solidFill>
                          <a:effectLst/>
                          <a:latin typeface="+mn-lt"/>
                          <a:ea typeface="+mn-ea"/>
                          <a:cs typeface="+mn-cs"/>
                        </a:rPr>
                        <a:t>Comparatively, </a:t>
                      </a:r>
                      <a:r>
                        <a:rPr lang="en-US" sz="1800" b="1" kern="1200" dirty="0">
                          <a:solidFill>
                            <a:schemeClr val="dk1"/>
                          </a:solidFill>
                          <a:effectLst/>
                          <a:latin typeface="+mn-lt"/>
                          <a:ea typeface="+mn-ea"/>
                          <a:cs typeface="+mn-cs"/>
                        </a:rPr>
                        <a:t>over 86,000 people have enrolled for</a:t>
                      </a:r>
                      <a:r>
                        <a:rPr lang="en-US" sz="1800" kern="1200" dirty="0">
                          <a:solidFill>
                            <a:schemeClr val="dk1"/>
                          </a:solidFill>
                          <a:effectLst/>
                          <a:latin typeface="+mn-lt"/>
                          <a:ea typeface="+mn-ea"/>
                          <a:cs typeface="+mn-cs"/>
                        </a:rPr>
                        <a:t> 2026, including those automatically re-enrolled and people enrolling for the first time.</a:t>
                      </a:r>
                    </a:p>
                    <a:p>
                      <a:r>
                        <a:rPr lang="en-US" sz="1800" kern="1200" dirty="0">
                          <a:solidFill>
                            <a:schemeClr val="dk1"/>
                          </a:solidFill>
                          <a:effectLst/>
                          <a:latin typeface="+mn-lt"/>
                          <a:ea typeface="+mn-ea"/>
                          <a:cs typeface="+mn-cs"/>
                        </a:rPr>
                        <a:t> </a:t>
                      </a:r>
                    </a:p>
                    <a:p>
                      <a:pPr lvl="0"/>
                      <a:r>
                        <a:rPr lang="en-US" sz="1800" kern="1200" dirty="0">
                          <a:solidFill>
                            <a:schemeClr val="dk1"/>
                          </a:solidFill>
                          <a:effectLst/>
                          <a:latin typeface="+mn-lt"/>
                          <a:ea typeface="+mn-ea"/>
                          <a:cs typeface="+mn-cs"/>
                        </a:rPr>
                        <a:t>Over </a:t>
                      </a:r>
                      <a:r>
                        <a:rPr lang="en-US" sz="1800" b="1" kern="1200" dirty="0">
                          <a:solidFill>
                            <a:schemeClr val="dk1"/>
                          </a:solidFill>
                          <a:effectLst/>
                          <a:latin typeface="+mn-lt"/>
                          <a:ea typeface="+mn-ea"/>
                          <a:cs typeface="+mn-cs"/>
                        </a:rPr>
                        <a:t>9,300 are new enrollees</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p>
                    <a:p>
                      <a:pPr lvl="0"/>
                      <a:r>
                        <a:rPr lang="en-US" sz="1800" kern="1200" dirty="0">
                          <a:solidFill>
                            <a:schemeClr val="dk1"/>
                          </a:solidFill>
                          <a:effectLst/>
                          <a:latin typeface="+mn-lt"/>
                          <a:ea typeface="+mn-ea"/>
                          <a:cs typeface="+mn-cs"/>
                        </a:rPr>
                        <a:t>To date, around </a:t>
                      </a:r>
                      <a:r>
                        <a:rPr lang="en-US" sz="1800" b="1" kern="1200" dirty="0">
                          <a:solidFill>
                            <a:schemeClr val="dk1"/>
                          </a:solidFill>
                          <a:effectLst/>
                          <a:latin typeface="+mn-lt"/>
                          <a:ea typeface="+mn-ea"/>
                          <a:cs typeface="+mn-cs"/>
                        </a:rPr>
                        <a:t>8,400 have cancelled their 2026 coverage</a:t>
                      </a:r>
                      <a:r>
                        <a:rPr lang="en-US" sz="1800" kern="1200" dirty="0">
                          <a:solidFill>
                            <a:schemeClr val="dk1"/>
                          </a:solidFill>
                          <a:effectLst/>
                          <a:latin typeface="+mn-lt"/>
                          <a:ea typeface="+mn-ea"/>
                          <a:cs typeface="+mn-cs"/>
                        </a:rPr>
                        <a:t>. (More have newly enrolled than cancelled for 2026)</a:t>
                      </a:r>
                    </a:p>
                    <a:p>
                      <a:r>
                        <a:rPr lang="en-US" sz="1800" kern="1200" dirty="0">
                          <a:solidFill>
                            <a:schemeClr val="dk1"/>
                          </a:solidFill>
                          <a:effectLst/>
                          <a:latin typeface="+mn-lt"/>
                          <a:ea typeface="+mn-ea"/>
                          <a:cs typeface="+mn-cs"/>
                        </a:rPr>
                        <a:t> </a:t>
                      </a:r>
                    </a:p>
                    <a:p>
                      <a:pPr lvl="0"/>
                      <a:r>
                        <a:rPr lang="en-US" sz="1800" kern="1200" dirty="0">
                          <a:solidFill>
                            <a:schemeClr val="dk1"/>
                          </a:solidFill>
                          <a:effectLst/>
                          <a:latin typeface="+mn-lt"/>
                          <a:ea typeface="+mn-ea"/>
                          <a:cs typeface="+mn-cs"/>
                        </a:rPr>
                        <a:t>Around </a:t>
                      </a:r>
                      <a:r>
                        <a:rPr lang="en-US" sz="1800" b="1" kern="1200" dirty="0">
                          <a:solidFill>
                            <a:schemeClr val="dk1"/>
                          </a:solidFill>
                          <a:effectLst/>
                          <a:latin typeface="+mn-lt"/>
                          <a:ea typeface="+mn-ea"/>
                          <a:cs typeface="+mn-cs"/>
                        </a:rPr>
                        <a:t>14,000 people have changed their plans</a:t>
                      </a:r>
                      <a:r>
                        <a:rPr lang="en-US" sz="1800" kern="1200" dirty="0">
                          <a:solidFill>
                            <a:schemeClr val="dk1"/>
                          </a:solidFill>
                          <a:effectLst/>
                          <a:latin typeface="+mn-lt"/>
                          <a:ea typeface="+mn-ea"/>
                          <a:cs typeface="+mn-cs"/>
                        </a:rPr>
                        <a:t>—mostly from Silver to the less expensive Bronze.  </a:t>
                      </a:r>
                    </a:p>
                    <a:p>
                      <a:r>
                        <a:rPr lang="en-US" sz="1800" kern="1200" dirty="0">
                          <a:solidFill>
                            <a:schemeClr val="dk1"/>
                          </a:solidFill>
                          <a:effectLst/>
                          <a:latin typeface="+mn-lt"/>
                          <a:ea typeface="+mn-ea"/>
                          <a:cs typeface="+mn-cs"/>
                        </a:rPr>
                        <a:t> </a:t>
                      </a:r>
                    </a:p>
                    <a:p>
                      <a:pPr lvl="0"/>
                      <a:r>
                        <a:rPr lang="en-US" sz="1800" b="1" kern="1200" dirty="0">
                          <a:solidFill>
                            <a:schemeClr val="dk1"/>
                          </a:solidFill>
                          <a:effectLst/>
                          <a:latin typeface="+mn-lt"/>
                          <a:ea typeface="+mn-ea"/>
                          <a:cs typeface="+mn-cs"/>
                        </a:rPr>
                        <a:t>5,900 of the 11,000 members who lost CareSource</a:t>
                      </a:r>
                      <a:r>
                        <a:rPr lang="en-US" sz="1800" kern="1200" dirty="0">
                          <a:solidFill>
                            <a:schemeClr val="dk1"/>
                          </a:solidFill>
                          <a:effectLst/>
                          <a:latin typeface="+mn-lt"/>
                          <a:ea typeface="+mn-ea"/>
                          <a:cs typeface="+mn-cs"/>
                        </a:rPr>
                        <a:t> (left the KY Marketplace) for 2026 have come back and enrolled in a new plan from a different carrier</a:t>
                      </a:r>
                    </a:p>
                    <a:p>
                      <a:pPr marL="0" lvl="0" indent="0">
                        <a:buFont typeface="Arial" panose="020B0604020202020204" pitchFamily="34" charset="0"/>
                        <a:buNone/>
                        <a:tabLst>
                          <a:tab pos="914400" algn="l"/>
                        </a:tabLst>
                        <a:defRPr/>
                      </a:pPr>
                      <a:endParaRPr lang="en-US" sz="2200" dirty="0">
                        <a:ea typeface="Calibri" panose="020F0502020204030204" pitchFamily="34" charset="0"/>
                        <a:cs typeface="Calibri" panose="020F0502020204030204" pitchFamily="34" charset="0"/>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1368211"/>
                  </a:ext>
                </a:extLst>
              </a:tr>
            </a:tbl>
          </a:graphicData>
        </a:graphic>
      </p:graphicFrame>
      <p:sp>
        <p:nvSpPr>
          <p:cNvPr id="7" name="Title 1" descr="A blue line used for a border design. ">
            <a:extLst>
              <a:ext uri="{FF2B5EF4-FFF2-40B4-BE49-F238E27FC236}">
                <a16:creationId xmlns:a16="http://schemas.microsoft.com/office/drawing/2014/main" id="{823BA47C-26C3-C917-9DA0-301B070A4669}"/>
              </a:ext>
            </a:extLst>
          </p:cNvPr>
          <p:cNvSpPr txBox="1">
            <a:spLocks/>
          </p:cNvSpPr>
          <p:nvPr/>
        </p:nvSpPr>
        <p:spPr>
          <a:xfrm>
            <a:off x="609600" y="267174"/>
            <a:ext cx="10972800" cy="53279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2" name="Title 1">
            <a:extLst>
              <a:ext uri="{FF2B5EF4-FFF2-40B4-BE49-F238E27FC236}">
                <a16:creationId xmlns:a16="http://schemas.microsoft.com/office/drawing/2014/main" id="{9BEEBA53-D9E4-9267-81E2-5EFF6D2EFF5C}"/>
              </a:ext>
            </a:extLst>
          </p:cNvPr>
          <p:cNvSpPr txBox="1">
            <a:spLocks noGrp="1"/>
          </p:cNvSpPr>
          <p:nvPr>
            <p:ph type="title" idx="4294967295"/>
          </p:nvPr>
        </p:nvSpPr>
        <p:spPr>
          <a:xfrm>
            <a:off x="958322" y="640806"/>
            <a:ext cx="10515600" cy="6468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State Based Marketplace Updates</a:t>
            </a:r>
          </a:p>
        </p:txBody>
      </p:sp>
    </p:spTree>
    <p:extLst>
      <p:ext uri="{BB962C8B-B14F-4D97-AF65-F5344CB8AC3E}">
        <p14:creationId xmlns:p14="http://schemas.microsoft.com/office/powerpoint/2010/main" val="57388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BB76A-224B-EAAF-6AC4-E401E51AB8FF}"/>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100C7F4-7B35-D541-60EC-E51A67770376}"/>
              </a:ext>
            </a:extLst>
          </p:cNvPr>
          <p:cNvSpPr>
            <a:spLocks noGrp="1"/>
          </p:cNvSpPr>
          <p:nvPr>
            <p:ph type="sldNum" sz="quarter" idx="4294967295"/>
          </p:nvPr>
        </p:nvSpPr>
        <p:spPr>
          <a:xfrm>
            <a:off x="81280" y="6400799"/>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1" descr="Kentuckians Enrolled in Qualified Health Plans.">
            <a:extLst>
              <a:ext uri="{FF2B5EF4-FFF2-40B4-BE49-F238E27FC236}">
                <a16:creationId xmlns:a16="http://schemas.microsoft.com/office/drawing/2014/main" id="{75B02E6C-94F3-01FE-F574-E24121DBC182}"/>
              </a:ext>
            </a:extLst>
          </p:cNvPr>
          <p:cNvSpPr txBox="1">
            <a:spLocks/>
          </p:cNvSpPr>
          <p:nvPr/>
        </p:nvSpPr>
        <p:spPr>
          <a:xfrm>
            <a:off x="609600" y="267174"/>
            <a:ext cx="10972800" cy="53279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11" name="Title 1">
            <a:extLst>
              <a:ext uri="{FF2B5EF4-FFF2-40B4-BE49-F238E27FC236}">
                <a16:creationId xmlns:a16="http://schemas.microsoft.com/office/drawing/2014/main" id="{D1DB56C2-E335-BF7B-A094-E4FB06A266DF}"/>
              </a:ext>
            </a:extLst>
          </p:cNvPr>
          <p:cNvSpPr txBox="1">
            <a:spLocks/>
          </p:cNvSpPr>
          <p:nvPr/>
        </p:nvSpPr>
        <p:spPr>
          <a:xfrm>
            <a:off x="838200" y="355116"/>
            <a:ext cx="10515600" cy="6468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Kentuckians Enrolled in Qualified Health Plans</a:t>
            </a:r>
          </a:p>
        </p:txBody>
      </p:sp>
      <p:pic>
        <p:nvPicPr>
          <p:cNvPr id="4" name="Picture 3" descr="A graph showing the trends for Kentuckians enrolled in Qualified Health Plans.">
            <a:extLst>
              <a:ext uri="{FF2B5EF4-FFF2-40B4-BE49-F238E27FC236}">
                <a16:creationId xmlns:a16="http://schemas.microsoft.com/office/drawing/2014/main" id="{6ACCA55D-1D6A-F285-560B-347BCE913E2D}"/>
              </a:ext>
            </a:extLst>
          </p:cNvPr>
          <p:cNvPicPr>
            <a:picLocks noChangeAspect="1"/>
          </p:cNvPicPr>
          <p:nvPr/>
        </p:nvPicPr>
        <p:blipFill>
          <a:blip r:embed="rId3"/>
          <a:stretch>
            <a:fillRect/>
          </a:stretch>
        </p:blipFill>
        <p:spPr>
          <a:xfrm>
            <a:off x="2142573" y="861654"/>
            <a:ext cx="7906853" cy="5134692"/>
          </a:xfrm>
          <a:prstGeom prst="rect">
            <a:avLst/>
          </a:prstGeom>
        </p:spPr>
      </p:pic>
    </p:spTree>
    <p:extLst>
      <p:ext uri="{BB962C8B-B14F-4D97-AF65-F5344CB8AC3E}">
        <p14:creationId xmlns:p14="http://schemas.microsoft.com/office/powerpoint/2010/main" val="253943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94D7-4F18-55BA-6968-370E6762BD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D4FB1D-BF91-4EBE-B88C-4113E415AE8A}"/>
              </a:ext>
            </a:extLst>
          </p:cNvPr>
          <p:cNvSpPr>
            <a:spLocks noGrp="1"/>
          </p:cNvSpPr>
          <p:nvPr>
            <p:ph idx="1"/>
          </p:nvPr>
        </p:nvSpPr>
        <p:spPr/>
        <p:txBody>
          <a:bodyPr/>
          <a:lstStyle/>
          <a:p>
            <a:endParaRPr lang="en-US"/>
          </a:p>
        </p:txBody>
      </p:sp>
      <p:pic>
        <p:nvPicPr>
          <p:cNvPr id="5" name="Picture 4" descr="kynect, connecting Kentuckians with benefits. Finda plan that is truly comprehensive and certified to be compliant with the Affordable Care Act. Call: 855-459-6328. Visit: www.kynect.ky.gov. ">
            <a:extLst>
              <a:ext uri="{FF2B5EF4-FFF2-40B4-BE49-F238E27FC236}">
                <a16:creationId xmlns:a16="http://schemas.microsoft.com/office/drawing/2014/main" id="{766CCCE6-2EC9-DAEF-A430-8EFBE4B87247}"/>
              </a:ext>
            </a:extLst>
          </p:cNvPr>
          <p:cNvPicPr>
            <a:picLocks noChangeAspect="1"/>
          </p:cNvPicPr>
          <p:nvPr/>
        </p:nvPicPr>
        <p:blipFill>
          <a:blip r:embed="rId2"/>
          <a:stretch>
            <a:fillRect/>
          </a:stretch>
        </p:blipFill>
        <p:spPr>
          <a:xfrm>
            <a:off x="-1" y="0"/>
            <a:ext cx="12263215" cy="6898058"/>
          </a:xfrm>
          <a:prstGeom prst="rect">
            <a:avLst/>
          </a:prstGeom>
        </p:spPr>
      </p:pic>
      <p:sp>
        <p:nvSpPr>
          <p:cNvPr id="4" name="TextBox 3">
            <a:extLst>
              <a:ext uri="{FF2B5EF4-FFF2-40B4-BE49-F238E27FC236}">
                <a16:creationId xmlns:a16="http://schemas.microsoft.com/office/drawing/2014/main" id="{37A5F234-4274-BAA3-B07F-F3A80F88554B}"/>
              </a:ext>
            </a:extLst>
          </p:cNvPr>
          <p:cNvSpPr txBox="1"/>
          <p:nvPr/>
        </p:nvSpPr>
        <p:spPr>
          <a:xfrm>
            <a:off x="5590377" y="2588925"/>
            <a:ext cx="6287585" cy="1200329"/>
          </a:xfrm>
          <a:prstGeom prst="rect">
            <a:avLst/>
          </a:prstGeom>
          <a:solidFill>
            <a:schemeClr val="tx2"/>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Find a plan that is truly comprehensive and certified to be compliant with the Affordable Care Act</a:t>
            </a:r>
          </a:p>
        </p:txBody>
      </p:sp>
    </p:spTree>
    <p:extLst>
      <p:ext uri="{BB962C8B-B14F-4D97-AF65-F5344CB8AC3E}">
        <p14:creationId xmlns:p14="http://schemas.microsoft.com/office/powerpoint/2010/main" val="149935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5847-E363-C451-CC9C-C9772924F564}"/>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D9E0F27-6436-F1F8-F371-521564B22672}"/>
              </a:ext>
            </a:extLst>
          </p:cNvPr>
          <p:cNvSpPr>
            <a:spLocks noGrp="1"/>
          </p:cNvSpPr>
          <p:nvPr>
            <p:ph type="sldNum" sz="quarter" idx="4294967295"/>
          </p:nvPr>
        </p:nvSpPr>
        <p:spPr>
          <a:xfrm>
            <a:off x="81280" y="6400799"/>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ontent Placeholder 5">
            <a:extLst>
              <a:ext uri="{FF2B5EF4-FFF2-40B4-BE49-F238E27FC236}">
                <a16:creationId xmlns:a16="http://schemas.microsoft.com/office/drawing/2014/main" id="{AC4A6A74-99F6-8C66-2E3D-62790E1FC258}"/>
              </a:ext>
            </a:extLst>
          </p:cNvPr>
          <p:cNvGraphicFramePr>
            <a:graphicFrameLocks/>
          </p:cNvGraphicFramePr>
          <p:nvPr/>
        </p:nvGraphicFramePr>
        <p:xfrm>
          <a:off x="849845" y="553605"/>
          <a:ext cx="10732555" cy="5407577"/>
        </p:xfrm>
        <a:graphic>
          <a:graphicData uri="http://schemas.openxmlformats.org/drawingml/2006/table">
            <a:tbl>
              <a:tblPr firstRow="1" bandRow="1">
                <a:tableStyleId>{5C22544A-7EE6-4342-B048-85BDC9FD1C3A}</a:tableStyleId>
              </a:tblPr>
              <a:tblGrid>
                <a:gridCol w="10732555">
                  <a:extLst>
                    <a:ext uri="{9D8B030D-6E8A-4147-A177-3AD203B41FA5}">
                      <a16:colId xmlns:a16="http://schemas.microsoft.com/office/drawing/2014/main" val="486269761"/>
                    </a:ext>
                  </a:extLst>
                </a:gridCol>
              </a:tblGrid>
              <a:tr h="932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785239"/>
                  </a:ext>
                </a:extLst>
              </a:tr>
              <a:tr h="4475178">
                <a:tc>
                  <a:txBody>
                    <a:bodyPr/>
                    <a:lstStyle/>
                    <a:p>
                      <a:pPr marL="0" lvl="0" indent="0">
                        <a:buFont typeface="Arial" panose="020B0604020202020204" pitchFamily="34" charset="0"/>
                        <a:buNone/>
                        <a:tabLst>
                          <a:tab pos="914400" algn="l"/>
                        </a:tabLst>
                        <a:defRPr/>
                      </a:pPr>
                      <a:endParaRPr lang="en-US" sz="22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r>
                        <a:rPr lang="en-US" sz="2000" dirty="0">
                          <a:ea typeface="Calibri" panose="020F0502020204030204" pitchFamily="34" charset="0"/>
                          <a:cs typeface="Calibri" panose="020F0502020204030204" pitchFamily="34" charset="0"/>
                          <a:hlinkClick r:id="rId3"/>
                        </a:rPr>
                        <a:t>Kentucky Health Benefit Exchange Homepage</a:t>
                      </a:r>
                      <a:endParaRPr lang="en-US" sz="20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endParaRPr lang="en-US" sz="20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r>
                        <a:rPr lang="en-US" sz="2000" dirty="0">
                          <a:ea typeface="Calibri" panose="020F0502020204030204" pitchFamily="34" charset="0"/>
                          <a:cs typeface="Calibri" panose="020F0502020204030204" pitchFamily="34" charset="0"/>
                          <a:hlinkClick r:id="rId4"/>
                        </a:rPr>
                        <a:t>Facts and Resources</a:t>
                      </a:r>
                      <a:endParaRPr lang="en-US" sz="20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endParaRPr lang="en-US" sz="2000" dirty="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914400" algn="l"/>
                        </a:tabLst>
                        <a:defRPr/>
                      </a:pPr>
                      <a:r>
                        <a:rPr lang="en-US" sz="2000" b="0" i="0" u="sng" kern="1200" dirty="0">
                          <a:solidFill>
                            <a:schemeClr val="dk1"/>
                          </a:solidFill>
                          <a:effectLst/>
                          <a:latin typeface="+mn-lt"/>
                          <a:ea typeface="+mn-ea"/>
                          <a:cs typeface="+mn-cs"/>
                          <a:hlinkClick r:id="rId5"/>
                        </a:rPr>
                        <a:t>Buyer Beware: What to know before buying a Health Plan</a:t>
                      </a:r>
                      <a:endParaRPr lang="en-US" sz="2000" b="0" i="0" kern="1200" dirty="0">
                        <a:solidFill>
                          <a:schemeClr val="dk1"/>
                        </a:solidFill>
                        <a:effectLst/>
                        <a:latin typeface="+mn-lt"/>
                        <a:ea typeface="+mn-ea"/>
                        <a:cs typeface="+mn-cs"/>
                      </a:endParaRPr>
                    </a:p>
                    <a:p>
                      <a:pPr marL="0" lvl="0" indent="0">
                        <a:buFont typeface="Arial" panose="020B0604020202020204" pitchFamily="34" charset="0"/>
                        <a:buNone/>
                        <a:tabLst>
                          <a:tab pos="914400" algn="l"/>
                        </a:tabLst>
                        <a:defRPr/>
                      </a:pPr>
                      <a:endParaRPr lang="en-US" sz="20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r>
                        <a:rPr lang="en-US" sz="2000" b="0" i="0" u="sng" kern="1200" dirty="0">
                          <a:solidFill>
                            <a:schemeClr val="dk1"/>
                          </a:solidFill>
                          <a:effectLst/>
                          <a:latin typeface="+mn-lt"/>
                          <a:ea typeface="+mn-ea"/>
                          <a:cs typeface="+mn-cs"/>
                          <a:hlinkClick r:id="rId6"/>
                        </a:rPr>
                        <a:t>New for 2026 Health Savings Accounts (HSA)</a:t>
                      </a:r>
                      <a:endParaRPr lang="en-US" sz="2000" b="0" i="0" u="sng" kern="1200" dirty="0">
                        <a:solidFill>
                          <a:schemeClr val="dk1"/>
                        </a:solidFill>
                        <a:effectLst/>
                        <a:latin typeface="+mn-lt"/>
                        <a:ea typeface="+mn-ea"/>
                        <a:cs typeface="+mn-cs"/>
                      </a:endParaRPr>
                    </a:p>
                    <a:p>
                      <a:pPr marL="0" lvl="0" indent="0">
                        <a:buFont typeface="Arial" panose="020B0604020202020204" pitchFamily="34" charset="0"/>
                        <a:buNone/>
                        <a:tabLst>
                          <a:tab pos="914400" algn="l"/>
                        </a:tabLst>
                        <a:defRPr/>
                      </a:pPr>
                      <a:endParaRPr lang="en-US" sz="2000" b="0" i="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914400" algn="l"/>
                        </a:tabLst>
                        <a:defRPr/>
                      </a:pPr>
                      <a:r>
                        <a:rPr lang="en-US" sz="2000" b="0" i="0" u="sng" kern="1200" dirty="0">
                          <a:solidFill>
                            <a:schemeClr val="dk1"/>
                          </a:solidFill>
                          <a:effectLst/>
                          <a:latin typeface="+mn-lt"/>
                          <a:ea typeface="+mn-ea"/>
                          <a:cs typeface="+mn-cs"/>
                          <a:hlinkClick r:id="rId7"/>
                        </a:rPr>
                        <a:t>Value of Health Insurance Brochure</a:t>
                      </a:r>
                      <a:endParaRPr lang="en-US" sz="2000" b="0" i="0" kern="1200" dirty="0">
                        <a:solidFill>
                          <a:schemeClr val="dk1"/>
                        </a:solidFill>
                        <a:effectLst/>
                        <a:latin typeface="+mn-lt"/>
                        <a:ea typeface="+mn-ea"/>
                        <a:cs typeface="+mn-cs"/>
                      </a:endParaRPr>
                    </a:p>
                    <a:p>
                      <a:pPr marL="0" lvl="0" indent="0">
                        <a:buFont typeface="Arial" panose="020B0604020202020204" pitchFamily="34" charset="0"/>
                        <a:buNone/>
                        <a:tabLst>
                          <a:tab pos="914400" algn="l"/>
                        </a:tabLst>
                        <a:defRPr/>
                      </a:pPr>
                      <a:endParaRPr lang="en-US" sz="20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endParaRPr lang="en-US" sz="2000" dirty="0">
                        <a:ea typeface="Calibri" panose="020F0502020204030204" pitchFamily="34" charset="0"/>
                        <a:cs typeface="Calibri" panose="020F0502020204030204" pitchFamily="34" charset="0"/>
                      </a:endParaRPr>
                    </a:p>
                    <a:p>
                      <a:pPr marL="0" lvl="0" indent="0">
                        <a:buFont typeface="Arial" panose="020B0604020202020204" pitchFamily="34" charset="0"/>
                        <a:buNone/>
                        <a:tabLst>
                          <a:tab pos="914400" algn="l"/>
                        </a:tabLst>
                        <a:defRPr/>
                      </a:pPr>
                      <a:r>
                        <a:rPr lang="en-US" sz="2000" dirty="0">
                          <a:ea typeface="Calibri" panose="020F0502020204030204" pitchFamily="34" charset="0"/>
                          <a:cs typeface="Calibri" panose="020F0502020204030204" pitchFamily="34" charset="0"/>
                          <a:hlinkClick r:id="rId8"/>
                        </a:rPr>
                        <a:t>Calendar of Events—come out and talk with a kynector and enroll</a:t>
                      </a:r>
                      <a:endParaRPr lang="en-US" sz="2000" dirty="0">
                        <a:ea typeface="Calibri" panose="020F0502020204030204" pitchFamily="34" charset="0"/>
                        <a:cs typeface="Calibri" panose="020F0502020204030204" pitchFamily="34" charset="0"/>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1368211"/>
                  </a:ext>
                </a:extLst>
              </a:tr>
            </a:tbl>
          </a:graphicData>
        </a:graphic>
      </p:graphicFrame>
      <p:sp>
        <p:nvSpPr>
          <p:cNvPr id="7" name="Title 1" descr="A blue line used to separate text and design. ">
            <a:extLst>
              <a:ext uri="{FF2B5EF4-FFF2-40B4-BE49-F238E27FC236}">
                <a16:creationId xmlns:a16="http://schemas.microsoft.com/office/drawing/2014/main" id="{8E654D61-91F0-9E87-8109-4B718A46117D}"/>
              </a:ext>
            </a:extLst>
          </p:cNvPr>
          <p:cNvSpPr txBox="1">
            <a:spLocks/>
          </p:cNvSpPr>
          <p:nvPr/>
        </p:nvSpPr>
        <p:spPr>
          <a:xfrm>
            <a:off x="609600" y="267174"/>
            <a:ext cx="10972800" cy="53279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2" name="Title 1">
            <a:extLst>
              <a:ext uri="{FF2B5EF4-FFF2-40B4-BE49-F238E27FC236}">
                <a16:creationId xmlns:a16="http://schemas.microsoft.com/office/drawing/2014/main" id="{0752273A-A90A-B0A3-D911-911598969773}"/>
              </a:ext>
            </a:extLst>
          </p:cNvPr>
          <p:cNvSpPr txBox="1">
            <a:spLocks noGrp="1"/>
          </p:cNvSpPr>
          <p:nvPr>
            <p:ph type="title" idx="4294967295"/>
          </p:nvPr>
        </p:nvSpPr>
        <p:spPr>
          <a:xfrm>
            <a:off x="958322" y="640806"/>
            <a:ext cx="10515600" cy="6468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State Based Marketplace More Information</a:t>
            </a:r>
          </a:p>
        </p:txBody>
      </p:sp>
    </p:spTree>
    <p:extLst>
      <p:ext uri="{BB962C8B-B14F-4D97-AF65-F5344CB8AC3E}">
        <p14:creationId xmlns:p14="http://schemas.microsoft.com/office/powerpoint/2010/main" val="140352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8ABC-87C2-890A-01BC-6A124B930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C1812-81F6-A24E-2A92-DA57FB87D425}"/>
              </a:ext>
            </a:extLst>
          </p:cNvPr>
          <p:cNvSpPr>
            <a:spLocks noGrp="1"/>
          </p:cNvSpPr>
          <p:nvPr>
            <p:ph type="ctrTitle"/>
          </p:nvPr>
        </p:nvSpPr>
        <p:spPr>
          <a:xfrm>
            <a:off x="1524000" y="2800393"/>
            <a:ext cx="9144000" cy="1257214"/>
          </a:xfrm>
        </p:spPr>
        <p:txBody>
          <a:bodyPr/>
          <a:lstStyle/>
          <a:p>
            <a:r>
              <a:rPr lang="en-US" u="sng" dirty="0">
                <a:solidFill>
                  <a:srgbClr val="6BB5DD"/>
                </a:solidFill>
              </a:rPr>
              <a:t>Our Health Kentucky Home Campaign Spotlight: kynect</a:t>
            </a:r>
          </a:p>
        </p:txBody>
      </p:sp>
    </p:spTree>
    <p:extLst>
      <p:ext uri="{BB962C8B-B14F-4D97-AF65-F5344CB8AC3E}">
        <p14:creationId xmlns:p14="http://schemas.microsoft.com/office/powerpoint/2010/main" val="135142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89DD-C5D1-6056-F27E-CB297A146408}"/>
              </a:ext>
            </a:extLst>
          </p:cNvPr>
          <p:cNvSpPr>
            <a:spLocks noGrp="1"/>
          </p:cNvSpPr>
          <p:nvPr>
            <p:ph type="title"/>
          </p:nvPr>
        </p:nvSpPr>
        <p:spPr>
          <a:xfrm>
            <a:off x="838200" y="4138163"/>
            <a:ext cx="3687491" cy="2106333"/>
          </a:xfrm>
        </p:spPr>
        <p:txBody>
          <a:bodyPr vert="horz" lIns="91440" tIns="45720" rIns="91440" bIns="45720" rtlCol="0" anchor="t">
            <a:normAutofit/>
          </a:bodyPr>
          <a:lstStyle/>
          <a:p>
            <a:pPr algn="ctr"/>
            <a:r>
              <a:rPr lang="en-US" sz="6600" dirty="0">
                <a:latin typeface="+mn-lt"/>
              </a:rPr>
              <a:t>Year 2</a:t>
            </a:r>
          </a:p>
        </p:txBody>
      </p:sp>
      <p:pic>
        <p:nvPicPr>
          <p:cNvPr id="6" name="Content Placeholder 5" descr="Our Healthy Kentucky Home logo. ">
            <a:extLst>
              <a:ext uri="{FF2B5EF4-FFF2-40B4-BE49-F238E27FC236}">
                <a16:creationId xmlns:a16="http://schemas.microsoft.com/office/drawing/2014/main" id="{02E9FB94-2222-7387-22B7-5AA36C505B1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r="444"/>
          <a:stretch>
            <a:fillRect/>
          </a:stretch>
        </p:blipFill>
        <p:spPr>
          <a:xfrm>
            <a:off x="-2" y="10"/>
            <a:ext cx="12192002" cy="3428990"/>
          </a:xfrm>
          <a:prstGeom prst="rect">
            <a:avLst/>
          </a:prstGeom>
        </p:spPr>
      </p:pic>
      <p:sp>
        <p:nvSpPr>
          <p:cNvPr id="4" name="Content Placeholder 3">
            <a:extLst>
              <a:ext uri="{FF2B5EF4-FFF2-40B4-BE49-F238E27FC236}">
                <a16:creationId xmlns:a16="http://schemas.microsoft.com/office/drawing/2014/main" id="{C6E74EAF-92C5-6F1A-4F5E-5BE59A0EFEA7}"/>
              </a:ext>
            </a:extLst>
          </p:cNvPr>
          <p:cNvSpPr>
            <a:spLocks noGrp="1"/>
          </p:cNvSpPr>
          <p:nvPr>
            <p:ph sz="half" idx="2"/>
          </p:nvPr>
        </p:nvSpPr>
        <p:spPr>
          <a:xfrm>
            <a:off x="5363891" y="3745255"/>
            <a:ext cx="6012254" cy="2171405"/>
          </a:xfrm>
        </p:spPr>
        <p:txBody>
          <a:bodyPr vert="horz" lIns="91440" tIns="45720" rIns="91440" bIns="45720" rtlCol="0" anchor="t">
            <a:noAutofit/>
          </a:bodyPr>
          <a:lstStyle/>
          <a:p>
            <a:pPr marL="0" indent="0">
              <a:buNone/>
            </a:pPr>
            <a:r>
              <a:rPr lang="en-US" dirty="0"/>
              <a:t>We will continue to promote simple, healthy lifestyle changes with a special focus on helpful health and wellness programs available to all Kentuckians throughout the commonwealth</a:t>
            </a:r>
          </a:p>
        </p:txBody>
      </p:sp>
      <p:sp>
        <p:nvSpPr>
          <p:cNvPr id="7" name="TextBox 6" descr="a blue bar used for slide design. ">
            <a:extLst>
              <a:ext uri="{FF2B5EF4-FFF2-40B4-BE49-F238E27FC236}">
                <a16:creationId xmlns:a16="http://schemas.microsoft.com/office/drawing/2014/main" id="{3943261B-A470-3096-398A-A0828AB7FDF3}"/>
              </a:ext>
            </a:extLst>
          </p:cNvPr>
          <p:cNvSpPr txBox="1"/>
          <p:nvPr/>
        </p:nvSpPr>
        <p:spPr>
          <a:xfrm>
            <a:off x="0" y="6136697"/>
            <a:ext cx="12192000" cy="723275"/>
          </a:xfrm>
          <a:prstGeom prst="rect">
            <a:avLst/>
          </a:prstGeom>
          <a:solidFill>
            <a:srgbClr val="00386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Team Kentucky, Cabinet for Health and Family Services logo.">
            <a:extLst>
              <a:ext uri="{FF2B5EF4-FFF2-40B4-BE49-F238E27FC236}">
                <a16:creationId xmlns:a16="http://schemas.microsoft.com/office/drawing/2014/main" id="{CAA7B450-464A-1BE8-50B6-B4B8F1E60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pic>
        <p:nvPicPr>
          <p:cNvPr id="5" name="Picture 4" descr="Businessman cheering one hand">
            <a:extLst>
              <a:ext uri="{FF2B5EF4-FFF2-40B4-BE49-F238E27FC236}">
                <a16:creationId xmlns:a16="http://schemas.microsoft.com/office/drawing/2014/main" id="{CA42CBF6-FCCE-D9E1-531A-E015A6D2F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59" y="3894956"/>
            <a:ext cx="705616" cy="1935270"/>
          </a:xfrm>
          <a:prstGeom prst="rect">
            <a:avLst/>
          </a:prstGeom>
        </p:spPr>
      </p:pic>
    </p:spTree>
    <p:extLst>
      <p:ext uri="{BB962C8B-B14F-4D97-AF65-F5344CB8AC3E}">
        <p14:creationId xmlns:p14="http://schemas.microsoft.com/office/powerpoint/2010/main" val="307205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Eat healthy foods, exercise regularly, and engage with others. To learn more visit: OurHealthyKYHome.ky.gov. ">
            <a:extLst>
              <a:ext uri="{FF2B5EF4-FFF2-40B4-BE49-F238E27FC236}">
                <a16:creationId xmlns:a16="http://schemas.microsoft.com/office/drawing/2014/main" id="{679248C2-2B49-C5EB-4002-E8AF3ECFBB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9761"/>
          <a:stretch>
            <a:fillRect/>
          </a:stretch>
        </p:blipFill>
        <p:spPr>
          <a:xfrm>
            <a:off x="20" y="1282"/>
            <a:ext cx="12191980" cy="6856718"/>
          </a:xfrm>
          <a:prstGeom prst="rect">
            <a:avLst/>
          </a:prstGeom>
        </p:spPr>
      </p:pic>
    </p:spTree>
    <p:extLst>
      <p:ext uri="{BB962C8B-B14F-4D97-AF65-F5344CB8AC3E}">
        <p14:creationId xmlns:p14="http://schemas.microsoft.com/office/powerpoint/2010/main" val="56084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Dark blue bar for background design."/>
          <p:cNvGrpSpPr/>
          <p:nvPr/>
        </p:nvGrpSpPr>
        <p:grpSpPr>
          <a:xfrm>
            <a:off x="70884" y="1265090"/>
            <a:ext cx="11950995" cy="2694604"/>
            <a:chOff x="0" y="0"/>
            <a:chExt cx="5305783" cy="1064535"/>
          </a:xfrm>
        </p:grpSpPr>
        <p:sp>
          <p:nvSpPr>
            <p:cNvPr id="3" name="Freeform 3"/>
            <p:cNvSpPr/>
            <p:nvPr/>
          </p:nvSpPr>
          <p:spPr>
            <a:xfrm>
              <a:off x="0" y="0"/>
              <a:ext cx="5305783" cy="1064535"/>
            </a:xfrm>
            <a:custGeom>
              <a:avLst/>
              <a:gdLst/>
              <a:ahLst/>
              <a:cxnLst/>
              <a:rect l="l" t="t" r="r" b="b"/>
              <a:pathLst>
                <a:path w="5305783" h="1064535">
                  <a:moveTo>
                    <a:pt x="0" y="0"/>
                  </a:moveTo>
                  <a:lnTo>
                    <a:pt x="5305783" y="0"/>
                  </a:lnTo>
                  <a:lnTo>
                    <a:pt x="5305783" y="1064535"/>
                  </a:lnTo>
                  <a:lnTo>
                    <a:pt x="0" y="1064535"/>
                  </a:lnTo>
                  <a:close/>
                </a:path>
              </a:pathLst>
            </a:custGeom>
            <a:solidFill>
              <a:srgbClr val="01203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0" y="-38100"/>
              <a:ext cx="5305783" cy="1102635"/>
            </a:xfrm>
            <a:prstGeom prst="rect">
              <a:avLst/>
            </a:prstGeom>
          </p:spPr>
          <p:txBody>
            <a:bodyPr lIns="33867" tIns="33867" rIns="33867" bIns="33867"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Freeform 5" descr="White box for text backdrop. "/>
          <p:cNvSpPr/>
          <p:nvPr/>
        </p:nvSpPr>
        <p:spPr>
          <a:xfrm rot="-5400000">
            <a:off x="1563319" y="-430861"/>
            <a:ext cx="6097622" cy="7669965"/>
          </a:xfrm>
          <a:custGeom>
            <a:avLst/>
            <a:gdLst/>
            <a:ahLst/>
            <a:cxnLst/>
            <a:rect l="l" t="t" r="r" b="b"/>
            <a:pathLst>
              <a:path w="9146433" h="11504947">
                <a:moveTo>
                  <a:pt x="0" y="0"/>
                </a:moveTo>
                <a:lnTo>
                  <a:pt x="9146432" y="0"/>
                </a:lnTo>
                <a:lnTo>
                  <a:pt x="9146432" y="11504946"/>
                </a:lnTo>
                <a:lnTo>
                  <a:pt x="0" y="11504946"/>
                </a:lnTo>
                <a:lnTo>
                  <a:pt x="0" y="0"/>
                </a:lnTo>
                <a:close/>
              </a:path>
            </a:pathLst>
          </a:custGeom>
          <a:blipFill>
            <a:blip r:embed="rId2">
              <a:alphaModFix amt="50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descr="Shadow effect to help the white box stand out. "/>
          <p:cNvSpPr/>
          <p:nvPr/>
        </p:nvSpPr>
        <p:spPr>
          <a:xfrm rot="-5400000">
            <a:off x="2397588" y="-394822"/>
            <a:ext cx="6097622" cy="7669965"/>
          </a:xfrm>
          <a:custGeom>
            <a:avLst/>
            <a:gdLst/>
            <a:ahLst/>
            <a:cxnLst/>
            <a:rect l="l" t="t" r="r" b="b"/>
            <a:pathLst>
              <a:path w="9146433" h="11504947">
                <a:moveTo>
                  <a:pt x="0" y="0"/>
                </a:moveTo>
                <a:lnTo>
                  <a:pt x="9146433" y="0"/>
                </a:lnTo>
                <a:lnTo>
                  <a:pt x="9146433" y="11504947"/>
                </a:lnTo>
                <a:lnTo>
                  <a:pt x="0" y="11504947"/>
                </a:lnTo>
                <a:lnTo>
                  <a:pt x="0" y="0"/>
                </a:lnTo>
                <a:close/>
              </a:path>
            </a:pathLst>
          </a:custGeom>
          <a:blipFill>
            <a:blip r:embed="rId2">
              <a:alphaModFix amt="50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7" descr="White box for text backdrop. "/>
          <p:cNvGrpSpPr/>
          <p:nvPr/>
        </p:nvGrpSpPr>
        <p:grpSpPr>
          <a:xfrm>
            <a:off x="685800" y="770761"/>
            <a:ext cx="8224472" cy="5857757"/>
            <a:chOff x="0" y="0"/>
            <a:chExt cx="3249174" cy="2080681"/>
          </a:xfrm>
        </p:grpSpPr>
        <p:sp>
          <p:nvSpPr>
            <p:cNvPr id="8" name="Freeform 8"/>
            <p:cNvSpPr/>
            <p:nvPr/>
          </p:nvSpPr>
          <p:spPr>
            <a:xfrm>
              <a:off x="0" y="0"/>
              <a:ext cx="3249174" cy="2080681"/>
            </a:xfrm>
            <a:custGeom>
              <a:avLst/>
              <a:gdLst/>
              <a:ahLst/>
              <a:cxnLst/>
              <a:rect l="l" t="t" r="r" b="b"/>
              <a:pathLst>
                <a:path w="3249174" h="2080681">
                  <a:moveTo>
                    <a:pt x="0" y="0"/>
                  </a:moveTo>
                  <a:lnTo>
                    <a:pt x="3249174" y="0"/>
                  </a:lnTo>
                  <a:lnTo>
                    <a:pt x="3249174" y="2080681"/>
                  </a:lnTo>
                  <a:lnTo>
                    <a:pt x="0" y="208068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9"/>
            <p:cNvSpPr txBox="1"/>
            <p:nvPr/>
          </p:nvSpPr>
          <p:spPr>
            <a:xfrm>
              <a:off x="0" y="-38100"/>
              <a:ext cx="3249174" cy="2118781"/>
            </a:xfrm>
            <a:prstGeom prst="rect">
              <a:avLst/>
            </a:prstGeom>
          </p:spPr>
          <p:txBody>
            <a:bodyPr lIns="33867" tIns="33867" rIns="33867" bIns="33867"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3" descr="Blue bar to separate the word &quot;Agenda&quot; from the details of the agenda. "/>
          <p:cNvGrpSpPr/>
          <p:nvPr/>
        </p:nvGrpSpPr>
        <p:grpSpPr>
          <a:xfrm>
            <a:off x="2304082" y="1265091"/>
            <a:ext cx="149145" cy="4327819"/>
            <a:chOff x="0" y="0"/>
            <a:chExt cx="58921" cy="1709756"/>
          </a:xfrm>
        </p:grpSpPr>
        <p:sp>
          <p:nvSpPr>
            <p:cNvPr id="14" name="Freeform 14"/>
            <p:cNvSpPr/>
            <p:nvPr/>
          </p:nvSpPr>
          <p:spPr>
            <a:xfrm>
              <a:off x="0" y="0"/>
              <a:ext cx="58921" cy="1709756"/>
            </a:xfrm>
            <a:custGeom>
              <a:avLst/>
              <a:gdLst/>
              <a:ahLst/>
              <a:cxnLst/>
              <a:rect l="l" t="t" r="r" b="b"/>
              <a:pathLst>
                <a:path w="58921" h="1709756">
                  <a:moveTo>
                    <a:pt x="0" y="0"/>
                  </a:moveTo>
                  <a:lnTo>
                    <a:pt x="58921" y="0"/>
                  </a:lnTo>
                  <a:lnTo>
                    <a:pt x="58921" y="1709756"/>
                  </a:lnTo>
                  <a:lnTo>
                    <a:pt x="0" y="1709756"/>
                  </a:lnTo>
                  <a:close/>
                </a:path>
              </a:pathLst>
            </a:custGeom>
            <a:solidFill>
              <a:srgbClr val="01203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0" y="-38100"/>
              <a:ext cx="58921" cy="1747856"/>
            </a:xfrm>
            <a:prstGeom prst="rect">
              <a:avLst/>
            </a:prstGeom>
          </p:spPr>
          <p:txBody>
            <a:bodyPr lIns="33867" tIns="33867" rIns="33867" bIns="33867"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6" name="TextBox 16"/>
          <p:cNvSpPr txBox="1">
            <a:spLocks noGrp="1"/>
          </p:cNvSpPr>
          <p:nvPr>
            <p:ph type="title" idx="4294967295"/>
          </p:nvPr>
        </p:nvSpPr>
        <p:spPr>
          <a:xfrm rot="-5400000">
            <a:off x="-1087636" y="2929698"/>
            <a:ext cx="5266723" cy="9488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139"/>
              </a:lnSpc>
              <a:spcBef>
                <a:spcPts val="0"/>
              </a:spcBef>
              <a:spcAft>
                <a:spcPts val="0"/>
              </a:spcAft>
              <a:buClrTx/>
              <a:buSzTx/>
              <a:buFontTx/>
              <a:buNone/>
              <a:tabLst/>
              <a:defRPr/>
            </a:pPr>
            <a:r>
              <a:rPr kumimoji="0" lang="en-US" sz="5814" b="1" i="0" u="none" strike="noStrike" kern="1200" cap="none" spc="0" normalizeH="0" baseline="0" noProof="0" dirty="0">
                <a:ln>
                  <a:noFill/>
                </a:ln>
                <a:solidFill>
                  <a:srgbClr val="69B5DE"/>
                </a:solidFill>
                <a:effectLst/>
                <a:uLnTx/>
                <a:uFillTx/>
                <a:latin typeface="Garet Ultra-Bold"/>
                <a:ea typeface="Garet Ultra-Bold"/>
                <a:cs typeface="Garet Ultra-Bold"/>
                <a:sym typeface="Garet Ultra-Bold"/>
              </a:rPr>
              <a:t>Agenda</a:t>
            </a:r>
          </a:p>
        </p:txBody>
      </p:sp>
      <p:sp>
        <p:nvSpPr>
          <p:cNvPr id="17" name="TextBox 17"/>
          <p:cNvSpPr txBox="1"/>
          <p:nvPr/>
        </p:nvSpPr>
        <p:spPr>
          <a:xfrm>
            <a:off x="2564545" y="1257989"/>
            <a:ext cx="6193165" cy="4233467"/>
          </a:xfrm>
          <a:prstGeom prst="rect">
            <a:avLst/>
          </a:prstGeom>
        </p:spPr>
        <p:txBody>
          <a:bodyPr lIns="0" tIns="0" rIns="0" bIns="0" rtlCol="0" anchor="t">
            <a:spAutoFit/>
          </a:bodyPr>
          <a:lstStyle/>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kumimoji="0" lang="en-US" sz="1750" b="0" i="0" u="none" strike="noStrike" kern="1200" cap="none" spc="0" normalizeH="0" baseline="0" noProof="0" dirty="0">
                <a:ln>
                  <a:noFill/>
                </a:ln>
                <a:solidFill>
                  <a:srgbClr val="0B0D17"/>
                </a:solidFill>
                <a:effectLst/>
                <a:uLnTx/>
                <a:uFillTx/>
                <a:latin typeface="Garet"/>
                <a:ea typeface="Garet"/>
                <a:cs typeface="Garet"/>
                <a:sym typeface="Garet"/>
              </a:rPr>
              <a:t>Welcome/Introduction</a:t>
            </a:r>
          </a:p>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lang="en-US" sz="1750" dirty="0">
                <a:solidFill>
                  <a:srgbClr val="0B0D17"/>
                </a:solidFill>
                <a:latin typeface="Garet"/>
                <a:ea typeface="Garet"/>
                <a:cs typeface="Garet"/>
                <a:sym typeface="Garet"/>
              </a:rPr>
              <a:t>Medicaid Renewals and State Based Marketplace Updates</a:t>
            </a:r>
          </a:p>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kumimoji="0" lang="en-US" sz="1750" b="0" i="0" u="none" strike="noStrike" kern="1200" cap="none" spc="0" normalizeH="0" baseline="0" noProof="0" dirty="0">
                <a:ln>
                  <a:noFill/>
                </a:ln>
                <a:solidFill>
                  <a:srgbClr val="0B0D17"/>
                </a:solidFill>
                <a:effectLst/>
                <a:uLnTx/>
                <a:uFillTx/>
                <a:latin typeface="Garet"/>
                <a:ea typeface="Garet"/>
                <a:cs typeface="Garet"/>
                <a:sym typeface="Garet"/>
              </a:rPr>
              <a:t>Our Healthy Kentucky Home Campaign </a:t>
            </a:r>
            <a:r>
              <a:rPr kumimoji="0" lang="en-US" sz="1750" b="0" i="0" u="none" strike="noStrike" kern="1200" cap="none" spc="0" normalizeH="0" baseline="0" noProof="0" dirty="0" err="1">
                <a:ln>
                  <a:noFill/>
                </a:ln>
                <a:solidFill>
                  <a:srgbClr val="0B0D17"/>
                </a:solidFill>
                <a:effectLst/>
                <a:uLnTx/>
                <a:uFillTx/>
                <a:latin typeface="Garet"/>
                <a:ea typeface="Garet"/>
                <a:cs typeface="Garet"/>
                <a:sym typeface="Garet"/>
              </a:rPr>
              <a:t>Spotligh</a:t>
            </a:r>
            <a:r>
              <a:rPr lang="en-US" sz="1750" dirty="0">
                <a:solidFill>
                  <a:srgbClr val="0B0D17"/>
                </a:solidFill>
                <a:latin typeface="Garet"/>
                <a:ea typeface="Garet"/>
                <a:cs typeface="Garet"/>
                <a:sym typeface="Garet"/>
              </a:rPr>
              <a:t>t – kynect </a:t>
            </a:r>
          </a:p>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kumimoji="0" lang="en-US" sz="1750" b="0" i="0" u="none" strike="noStrike" kern="1200" cap="none" spc="0" normalizeH="0" baseline="0" noProof="0" dirty="0">
                <a:ln>
                  <a:noFill/>
                </a:ln>
                <a:solidFill>
                  <a:srgbClr val="0B0D17"/>
                </a:solidFill>
                <a:effectLst/>
                <a:uLnTx/>
                <a:uFillTx/>
                <a:latin typeface="Garet"/>
                <a:ea typeface="Garet"/>
                <a:cs typeface="Garet"/>
                <a:sym typeface="Garet"/>
              </a:rPr>
              <a:t>1915(</a:t>
            </a:r>
            <a:r>
              <a:rPr kumimoji="0" lang="en-US" sz="1750" b="0" i="0" u="none" strike="noStrike" kern="1200" cap="none" spc="0" normalizeH="0" baseline="0" noProof="0" dirty="0" err="1">
                <a:ln>
                  <a:noFill/>
                </a:ln>
                <a:solidFill>
                  <a:srgbClr val="0B0D17"/>
                </a:solidFill>
                <a:effectLst/>
                <a:uLnTx/>
                <a:uFillTx/>
                <a:latin typeface="Garet"/>
                <a:ea typeface="Garet"/>
                <a:cs typeface="Garet"/>
                <a:sym typeface="Garet"/>
              </a:rPr>
              <a:t>i</a:t>
            </a:r>
            <a:r>
              <a:rPr kumimoji="0" lang="en-US" sz="1750" b="0" i="0" u="none" strike="noStrike" kern="1200" cap="none" spc="0" normalizeH="0" baseline="0" noProof="0" dirty="0">
                <a:ln>
                  <a:noFill/>
                </a:ln>
                <a:solidFill>
                  <a:srgbClr val="0B0D17"/>
                </a:solidFill>
                <a:effectLst/>
                <a:uLnTx/>
                <a:uFillTx/>
                <a:latin typeface="Garet"/>
                <a:ea typeface="Garet"/>
                <a:cs typeface="Garet"/>
                <a:sym typeface="Garet"/>
              </a:rPr>
              <a:t>) RISE Initiative</a:t>
            </a:r>
          </a:p>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lang="en-US" sz="1750" dirty="0">
                <a:solidFill>
                  <a:srgbClr val="0B0D17"/>
                </a:solidFill>
                <a:latin typeface="Garet"/>
                <a:ea typeface="Garet"/>
                <a:cs typeface="Garet"/>
                <a:sym typeface="Garet"/>
              </a:rPr>
              <a:t>1915(c) Community Health for Improved Lives and Development (CHILD) Waiver</a:t>
            </a:r>
          </a:p>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lang="en-US" sz="1750" dirty="0">
                <a:solidFill>
                  <a:srgbClr val="0B0D17"/>
                </a:solidFill>
                <a:latin typeface="Garet"/>
                <a:ea typeface="Garet"/>
                <a:cs typeface="Garet"/>
                <a:sym typeface="Garet"/>
              </a:rPr>
              <a:t>TEAMKY 1115 Update</a:t>
            </a:r>
          </a:p>
          <a:p>
            <a:pPr marL="518186" marR="0" lvl="1" indent="-259093" algn="l" defTabSz="914400" rtl="0" eaLnBrk="1" fontAlgn="auto" latinLnBrk="0" hangingPunct="1">
              <a:lnSpc>
                <a:spcPts val="4224"/>
              </a:lnSpc>
              <a:spcBef>
                <a:spcPts val="0"/>
              </a:spcBef>
              <a:spcAft>
                <a:spcPts val="0"/>
              </a:spcAft>
              <a:buClrTx/>
              <a:buSzTx/>
              <a:buFont typeface="Arial"/>
              <a:buChar char="•"/>
              <a:tabLst/>
              <a:defRPr/>
            </a:pPr>
            <a:r>
              <a:rPr lang="en-US" sz="1750" dirty="0">
                <a:solidFill>
                  <a:srgbClr val="0B0D17"/>
                </a:solidFill>
                <a:latin typeface="Garet"/>
                <a:ea typeface="Garet"/>
                <a:cs typeface="Garet"/>
                <a:sym typeface="Garet"/>
              </a:rPr>
              <a:t>House Resolution 1 (119</a:t>
            </a:r>
            <a:r>
              <a:rPr lang="en-US" sz="1750" baseline="30000" dirty="0">
                <a:solidFill>
                  <a:srgbClr val="0B0D17"/>
                </a:solidFill>
                <a:latin typeface="Garet"/>
                <a:ea typeface="Garet"/>
                <a:cs typeface="Garet"/>
                <a:sym typeface="Garet"/>
              </a:rPr>
              <a:t>th</a:t>
            </a:r>
            <a:r>
              <a:rPr lang="en-US" sz="1750" dirty="0">
                <a:solidFill>
                  <a:srgbClr val="0B0D17"/>
                </a:solidFill>
                <a:latin typeface="Garet"/>
                <a:ea typeface="Garet"/>
                <a:cs typeface="Garet"/>
                <a:sym typeface="Garet"/>
              </a:rPr>
              <a:t> Congress)</a:t>
            </a:r>
          </a:p>
        </p:txBody>
      </p:sp>
      <p:pic>
        <p:nvPicPr>
          <p:cNvPr id="18" name="Picture 17" descr="Team Kentucky, Cabinet for Health and Family Services logo.">
            <a:extLst>
              <a:ext uri="{FF2B5EF4-FFF2-40B4-BE49-F238E27FC236}">
                <a16:creationId xmlns:a16="http://schemas.microsoft.com/office/drawing/2014/main" id="{A871EF9D-E9E3-8B0A-6C8D-C7CF32F7CD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48117" y="5866997"/>
            <a:ext cx="1556189" cy="8151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kynect, connecting you with the benefits you need. A picture of a mother with two small children dressed for cold weather accompanies the text. ">
            <a:extLst>
              <a:ext uri="{FF2B5EF4-FFF2-40B4-BE49-F238E27FC236}">
                <a16:creationId xmlns:a16="http://schemas.microsoft.com/office/drawing/2014/main" id="{5714361B-1A50-D850-2AEF-1DC63610898A}"/>
              </a:ext>
            </a:extLst>
          </p:cNvPr>
          <p:cNvPicPr>
            <a:picLocks noChangeAspect="1"/>
          </p:cNvPicPr>
          <p:nvPr/>
        </p:nvPicPr>
        <p:blipFill>
          <a:blip r:embed="rId2">
            <a:extLst>
              <a:ext uri="{28A0092B-C50C-407E-A947-70E740481C1C}">
                <a14:useLocalDpi xmlns:a14="http://schemas.microsoft.com/office/drawing/2010/main" val="0"/>
              </a:ext>
            </a:extLst>
          </a:blip>
          <a:srcRect b="28176"/>
          <a:stretch>
            <a:fillRect/>
          </a:stretch>
        </p:blipFill>
        <p:spPr>
          <a:xfrm>
            <a:off x="20" y="10"/>
            <a:ext cx="12191980" cy="4465973"/>
          </a:xfrm>
          <a:prstGeom prst="rect">
            <a:avLst/>
          </a:prstGeom>
        </p:spPr>
      </p:pic>
      <p:sp>
        <p:nvSpPr>
          <p:cNvPr id="21" name="Rectangle: Rounded Corners 20">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5F139EF-D49B-2C18-D4A8-0631F5199F67}"/>
              </a:ext>
            </a:extLst>
          </p:cNvPr>
          <p:cNvSpPr>
            <a:spLocks noGrp="1"/>
          </p:cNvSpPr>
          <p:nvPr>
            <p:ph idx="1"/>
          </p:nvPr>
        </p:nvSpPr>
        <p:spPr>
          <a:xfrm>
            <a:off x="566928" y="4956314"/>
            <a:ext cx="11058144" cy="1306417"/>
          </a:xfrm>
        </p:spPr>
        <p:txBody>
          <a:bodyPr>
            <a:noAutofit/>
          </a:bodyPr>
          <a:lstStyle/>
          <a:p>
            <a:pPr marL="0" indent="0">
              <a:buNone/>
            </a:pPr>
            <a:r>
              <a:rPr lang="en-US" dirty="0"/>
              <a:t>Kynect makes it easy to find the coverage and support your family needs- from health insurance and Medicaid to food, childcare, and housing resources. </a:t>
            </a:r>
          </a:p>
          <a:p>
            <a:pPr marL="0" indent="0">
              <a:buNone/>
            </a:pPr>
            <a:r>
              <a:rPr lang="en-US" dirty="0"/>
              <a:t>Kynect is real help for real life. </a:t>
            </a:r>
          </a:p>
        </p:txBody>
      </p:sp>
    </p:spTree>
    <p:extLst>
      <p:ext uri="{BB962C8B-B14F-4D97-AF65-F5344CB8AC3E}">
        <p14:creationId xmlns:p14="http://schemas.microsoft.com/office/powerpoint/2010/main" val="93982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69D137A-CF71-6256-D073-498748614037}"/>
              </a:ext>
            </a:extLst>
          </p:cNvPr>
          <p:cNvSpPr>
            <a:spLocks noGrp="1"/>
          </p:cNvSpPr>
          <p:nvPr>
            <p:ph type="title"/>
          </p:nvPr>
        </p:nvSpPr>
        <p:spPr>
          <a:xfrm>
            <a:off x="640080" y="4777739"/>
            <a:ext cx="3418990" cy="1412119"/>
          </a:xfrm>
        </p:spPr>
        <p:txBody>
          <a:bodyPr>
            <a:normAutofit fontScale="90000"/>
          </a:bodyPr>
          <a:lstStyle/>
          <a:p>
            <a:r>
              <a:rPr lang="en-US" sz="4800" dirty="0"/>
              <a:t>Healthy Food</a:t>
            </a:r>
          </a:p>
        </p:txBody>
      </p:sp>
      <p:pic>
        <p:nvPicPr>
          <p:cNvPr id="5" name="Content Placeholder 4" descr="kynect, no Kentuckian should go hungry! A woman handing a bag of food to her fellow human. ">
            <a:extLst>
              <a:ext uri="{FF2B5EF4-FFF2-40B4-BE49-F238E27FC236}">
                <a16:creationId xmlns:a16="http://schemas.microsoft.com/office/drawing/2014/main" id="{32265473-6D5C-9B89-62A7-31ABE56BA5C9}"/>
              </a:ext>
            </a:extLst>
          </p:cNvPr>
          <p:cNvPicPr>
            <a:picLocks noChangeAspect="1"/>
          </p:cNvPicPr>
          <p:nvPr/>
        </p:nvPicPr>
        <p:blipFill>
          <a:blip r:embed="rId2">
            <a:extLst>
              <a:ext uri="{28A0092B-C50C-407E-A947-70E740481C1C}">
                <a14:useLocalDpi xmlns:a14="http://schemas.microsoft.com/office/drawing/2010/main" val="0"/>
              </a:ext>
            </a:extLst>
          </a:blip>
          <a:srcRect b="27401"/>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045FCA09-ADBC-BF71-9953-2F11A28A6B46}"/>
              </a:ext>
            </a:extLst>
          </p:cNvPr>
          <p:cNvSpPr>
            <a:spLocks noGrp="1"/>
          </p:cNvSpPr>
          <p:nvPr>
            <p:ph idx="1"/>
          </p:nvPr>
        </p:nvSpPr>
        <p:spPr>
          <a:xfrm>
            <a:off x="4654294" y="4777739"/>
            <a:ext cx="6897626" cy="1399223"/>
          </a:xfrm>
        </p:spPr>
        <p:txBody>
          <a:bodyPr anchor="ctr">
            <a:normAutofit/>
          </a:bodyPr>
          <a:lstStyle/>
          <a:p>
            <a:r>
              <a:rPr lang="en-US" dirty="0"/>
              <a:t>Families can find food assistance options</a:t>
            </a:r>
          </a:p>
          <a:p>
            <a:r>
              <a:rPr lang="en-US" dirty="0"/>
              <a:t>As well as local resources to stay nourished and supported</a:t>
            </a:r>
            <a:endParaRPr lang="en-US" sz="2200" dirty="0"/>
          </a:p>
        </p:txBody>
      </p:sp>
    </p:spTree>
    <p:extLst>
      <p:ext uri="{BB962C8B-B14F-4D97-AF65-F5344CB8AC3E}">
        <p14:creationId xmlns:p14="http://schemas.microsoft.com/office/powerpoint/2010/main" val="112016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Kynect can help you apply for SNAP food assistance. An image of a mother with her small child is at the grocery store, picking produce.">
            <a:extLst>
              <a:ext uri="{FF2B5EF4-FFF2-40B4-BE49-F238E27FC236}">
                <a16:creationId xmlns:a16="http://schemas.microsoft.com/office/drawing/2014/main" id="{D1E265E9-A509-FAEE-82BE-5B2859BAC4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35" r="-1" b="-1"/>
          <a:stretch>
            <a:fillRect/>
          </a:stretch>
        </p:blipFill>
        <p:spPr>
          <a:xfrm>
            <a:off x="-6588" y="10"/>
            <a:ext cx="12198588" cy="6857990"/>
          </a:xfrm>
          <a:prstGeom prst="rect">
            <a:avLst/>
          </a:prstGeom>
        </p:spPr>
      </p:pic>
    </p:spTree>
    <p:extLst>
      <p:ext uri="{BB962C8B-B14F-4D97-AF65-F5344CB8AC3E}">
        <p14:creationId xmlns:p14="http://schemas.microsoft.com/office/powerpoint/2010/main" val="67904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Find local programs that make staying active easier for everyone. A couple of elderly individuals are dancing. ">
            <a:extLst>
              <a:ext uri="{FF2B5EF4-FFF2-40B4-BE49-F238E27FC236}">
                <a16:creationId xmlns:a16="http://schemas.microsoft.com/office/drawing/2014/main" id="{6D69641C-F657-7E9A-7686-1A7BAB0AC1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204"/>
          <a:stretch>
            <a:fillRect/>
          </a:stretch>
        </p:blipFill>
        <p:spPr>
          <a:xfrm>
            <a:off x="20" y="1282"/>
            <a:ext cx="12191980" cy="6856718"/>
          </a:xfrm>
          <a:prstGeom prst="rect">
            <a:avLst/>
          </a:prstGeom>
        </p:spPr>
      </p:pic>
    </p:spTree>
    <p:extLst>
      <p:ext uri="{BB962C8B-B14F-4D97-AF65-F5344CB8AC3E}">
        <p14:creationId xmlns:p14="http://schemas.microsoft.com/office/powerpoint/2010/main" val="71378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Stay connected with others! Find services and community resources to improve your mental health and wellness. A group of people is talking. ">
            <a:extLst>
              <a:ext uri="{FF2B5EF4-FFF2-40B4-BE49-F238E27FC236}">
                <a16:creationId xmlns:a16="http://schemas.microsoft.com/office/drawing/2014/main" id="{C84B00EC-211F-20B4-C716-A81411E6AB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9761"/>
          <a:stretch>
            <a:fillRect/>
          </a:stretch>
        </p:blipFill>
        <p:spPr>
          <a:xfrm>
            <a:off x="20" y="1282"/>
            <a:ext cx="12191980" cy="6856718"/>
          </a:xfrm>
          <a:prstGeom prst="rect">
            <a:avLst/>
          </a:prstGeom>
        </p:spPr>
      </p:pic>
    </p:spTree>
    <p:extLst>
      <p:ext uri="{BB962C8B-B14F-4D97-AF65-F5344CB8AC3E}">
        <p14:creationId xmlns:p14="http://schemas.microsoft.com/office/powerpoint/2010/main" val="146340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Do you need help meeting your home heating needs this winter? kynect may be able to help! A picture of a man visibly stressed about his finances. ">
            <a:extLst>
              <a:ext uri="{FF2B5EF4-FFF2-40B4-BE49-F238E27FC236}">
                <a16:creationId xmlns:a16="http://schemas.microsoft.com/office/drawing/2014/main" id="{9E8A877E-0905-DB22-B769-AF5925CED06F}"/>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b="49"/>
          <a:stretch>
            <a:fillRect/>
          </a:stretch>
        </p:blipFill>
        <p:spPr>
          <a:xfrm>
            <a:off x="180975" y="182880"/>
            <a:ext cx="11823637" cy="6499784"/>
          </a:xfrm>
          <a:prstGeom prst="rect">
            <a:avLst/>
          </a:prstGeom>
        </p:spPr>
      </p:pic>
      <p:sp>
        <p:nvSpPr>
          <p:cNvPr id="10" name="Content Placeholder 8">
            <a:extLst>
              <a:ext uri="{FF2B5EF4-FFF2-40B4-BE49-F238E27FC236}">
                <a16:creationId xmlns:a16="http://schemas.microsoft.com/office/drawing/2014/main" id="{1AF92BC3-682F-01E3-440C-8F66AED040E0}"/>
              </a:ext>
            </a:extLst>
          </p:cNvPr>
          <p:cNvSpPr>
            <a:spLocks noGrp="1"/>
          </p:cNvSpPr>
          <p:nvPr>
            <p:ph idx="1"/>
          </p:nvPr>
        </p:nvSpPr>
        <p:spPr>
          <a:xfrm>
            <a:off x="6970685" y="4310743"/>
            <a:ext cx="4756835" cy="2251548"/>
          </a:xfrm>
        </p:spPr>
        <p:txBody>
          <a:bodyPr>
            <a:normAutofit lnSpcReduction="10000"/>
          </a:bodyPr>
          <a:lstStyle/>
          <a:p>
            <a:r>
              <a:rPr lang="en-US">
                <a:solidFill>
                  <a:schemeClr val="bg1"/>
                </a:solidFill>
              </a:rPr>
              <a:t>Through the kynect benefits page, you can search and apply for many different types of Kentucky assistance programs to see if you qualify.</a:t>
            </a:r>
            <a:endParaRPr lang="en-US" sz="2000" dirty="0">
              <a:solidFill>
                <a:schemeClr val="bg1"/>
              </a:solidFill>
            </a:endParaRPr>
          </a:p>
        </p:txBody>
      </p:sp>
    </p:spTree>
    <p:extLst>
      <p:ext uri="{BB962C8B-B14F-4D97-AF65-F5344CB8AC3E}">
        <p14:creationId xmlns:p14="http://schemas.microsoft.com/office/powerpoint/2010/main" val="351067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Open Enrollment is here! November 1, 2025 to January 15, 2025. A young man is holding his phone out and pointing to it. The kynect logo and branding is on his screen. ">
            <a:extLst>
              <a:ext uri="{FF2B5EF4-FFF2-40B4-BE49-F238E27FC236}">
                <a16:creationId xmlns:a16="http://schemas.microsoft.com/office/drawing/2014/main" id="{5C0AB295-0D68-BAD4-6432-6214DCB6EC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93"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3688150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1DB5C-1EEB-453A-8D07-249A941A9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43B35-5932-E8DF-3421-65D49710A386}"/>
              </a:ext>
            </a:extLst>
          </p:cNvPr>
          <p:cNvSpPr>
            <a:spLocks noGrp="1"/>
          </p:cNvSpPr>
          <p:nvPr>
            <p:ph type="ctrTitle"/>
          </p:nvPr>
        </p:nvSpPr>
        <p:spPr>
          <a:xfrm>
            <a:off x="1524000" y="2800393"/>
            <a:ext cx="9144000" cy="1257214"/>
          </a:xfrm>
        </p:spPr>
        <p:txBody>
          <a:bodyPr/>
          <a:lstStyle/>
          <a:p>
            <a:r>
              <a:rPr lang="en-US" u="sng" dirty="0">
                <a:solidFill>
                  <a:srgbClr val="6BB5DD"/>
                </a:solidFill>
              </a:rPr>
              <a:t>1915(</a:t>
            </a:r>
            <a:r>
              <a:rPr lang="en-US" u="sng" dirty="0" err="1">
                <a:solidFill>
                  <a:srgbClr val="6BB5DD"/>
                </a:solidFill>
              </a:rPr>
              <a:t>i</a:t>
            </a:r>
            <a:r>
              <a:rPr lang="en-US" u="sng" dirty="0">
                <a:solidFill>
                  <a:srgbClr val="6BB5DD"/>
                </a:solidFill>
              </a:rPr>
              <a:t>) RISE Initiative </a:t>
            </a:r>
          </a:p>
        </p:txBody>
      </p:sp>
    </p:spTree>
    <p:extLst>
      <p:ext uri="{BB962C8B-B14F-4D97-AF65-F5344CB8AC3E}">
        <p14:creationId xmlns:p14="http://schemas.microsoft.com/office/powerpoint/2010/main" val="49299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E11C3-050B-757C-8ED6-26CB037B19F4}"/>
            </a:ext>
          </a:extLst>
        </p:cNvPr>
        <p:cNvGrpSpPr/>
        <p:nvPr/>
      </p:nvGrpSpPr>
      <p:grpSpPr>
        <a:xfrm>
          <a:off x="0" y="0"/>
          <a:ext cx="0" cy="0"/>
          <a:chOff x="0" y="0"/>
          <a:chExt cx="0" cy="0"/>
        </a:xfrm>
      </p:grpSpPr>
      <p:pic>
        <p:nvPicPr>
          <p:cNvPr id="8" name="Graphic 7" descr="Advertising with solid fill">
            <a:extLst>
              <a:ext uri="{FF2B5EF4-FFF2-40B4-BE49-F238E27FC236}">
                <a16:creationId xmlns:a16="http://schemas.microsoft.com/office/drawing/2014/main" id="{D498335E-4E7C-1682-F69C-1B041953C0C0}"/>
              </a:ext>
            </a:extLst>
          </p:cNvPr>
          <p:cNvPicPr>
            <a:picLocks noChangeAspect="1"/>
          </p:cNvPicPr>
          <p:nvPr/>
        </p:nvPicPr>
        <p:blipFill>
          <a:blip r:embed="rId3">
            <a:extLst>
              <a:ext uri="{96DAC541-7B7A-43D3-8B79-37D633B846F1}">
                <asvg:svgBlip xmlns:asvg="http://schemas.microsoft.com/office/drawing/2016/SVG/main" r:embed="rId4"/>
              </a:ext>
            </a:extLst>
          </a:blip>
          <a:srcRect l="6182" t="6783" r="5610" b="16854"/>
          <a:stretch/>
        </p:blipFill>
        <p:spPr>
          <a:xfrm>
            <a:off x="64094" y="204953"/>
            <a:ext cx="12127906" cy="6653048"/>
          </a:xfrm>
          <a:prstGeom prst="rect">
            <a:avLst/>
          </a:prstGeom>
        </p:spPr>
      </p:pic>
      <p:sp>
        <p:nvSpPr>
          <p:cNvPr id="7" name="Content Placeholder 2">
            <a:extLst>
              <a:ext uri="{FF2B5EF4-FFF2-40B4-BE49-F238E27FC236}">
                <a16:creationId xmlns:a16="http://schemas.microsoft.com/office/drawing/2014/main" id="{835480DB-39AC-E89B-24CA-BDF9C71FCB39}"/>
              </a:ext>
            </a:extLst>
          </p:cNvPr>
          <p:cNvSpPr>
            <a:spLocks noGrp="1"/>
          </p:cNvSpPr>
          <p:nvPr>
            <p:ph idx="1"/>
          </p:nvPr>
        </p:nvSpPr>
        <p:spPr>
          <a:xfrm>
            <a:off x="777517" y="1346776"/>
            <a:ext cx="10636965" cy="5143366"/>
          </a:xfrm>
        </p:spPr>
        <p:txBody>
          <a:bodyPr>
            <a:noAutofit/>
          </a:bodyPr>
          <a:lstStyle/>
          <a:p>
            <a:pPr marL="0" indent="0" algn="ctr">
              <a:lnSpc>
                <a:spcPct val="100000"/>
              </a:lnSpc>
              <a:spcBef>
                <a:spcPts val="0"/>
              </a:spcBef>
              <a:buNone/>
            </a:pPr>
            <a:r>
              <a:rPr lang="en-US" sz="4000" b="1" dirty="0">
                <a:latin typeface="Berlin Sans FB Demi" panose="020E0802020502020306" pitchFamily="34" charset="0"/>
              </a:rPr>
              <a:t>~1915(i) RISE Initiative~</a:t>
            </a:r>
          </a:p>
          <a:p>
            <a:pPr marL="0" indent="0" algn="ctr">
              <a:lnSpc>
                <a:spcPct val="100000"/>
              </a:lnSpc>
              <a:spcBef>
                <a:spcPts val="0"/>
              </a:spcBef>
              <a:buNone/>
            </a:pPr>
            <a:endParaRPr lang="en-US" sz="1200" b="1" dirty="0">
              <a:latin typeface="Berlin Sans FB Demi" panose="020E0802020502020306" pitchFamily="34" charset="0"/>
            </a:endParaRPr>
          </a:p>
          <a:p>
            <a:pPr marL="0" indent="0" algn="ctr">
              <a:lnSpc>
                <a:spcPct val="100000"/>
              </a:lnSpc>
              <a:spcBef>
                <a:spcPts val="0"/>
              </a:spcBef>
              <a:spcAft>
                <a:spcPts val="1000"/>
              </a:spcAft>
              <a:buNone/>
            </a:pPr>
            <a:r>
              <a:rPr lang="en-US" sz="2850" b="1" dirty="0">
                <a:solidFill>
                  <a:srgbClr val="FF0000"/>
                </a:solidFill>
                <a:cs typeface="Arial" panose="020B0604020202020204" pitchFamily="34" charset="0"/>
              </a:rPr>
              <a:t>New Medicaid benefit under Kentucky’s 1915(i) State Plan</a:t>
            </a:r>
          </a:p>
          <a:p>
            <a:pPr marL="0" indent="0" algn="ctr">
              <a:lnSpc>
                <a:spcPct val="100000"/>
              </a:lnSpc>
              <a:spcBef>
                <a:spcPts val="0"/>
              </a:spcBef>
              <a:spcAft>
                <a:spcPts val="1000"/>
              </a:spcAft>
              <a:buNone/>
            </a:pPr>
            <a:r>
              <a:rPr lang="en-US" sz="2850" b="1" dirty="0">
                <a:solidFill>
                  <a:srgbClr val="0070C0"/>
                </a:solidFill>
                <a:cs typeface="Arial" panose="020B0604020202020204" pitchFamily="34" charset="0"/>
              </a:rPr>
              <a:t>Designed for Medicaid-eligible adults (18+) with Serious Mental Illness (SMI), with or without a co-occurring Substance Use Disorder </a:t>
            </a:r>
            <a:r>
              <a:rPr lang="en-US" sz="2850" b="1" dirty="0">
                <a:solidFill>
                  <a:srgbClr val="7030A0"/>
                </a:solidFill>
                <a:cs typeface="Arial" panose="020B0604020202020204" pitchFamily="34" charset="0"/>
              </a:rPr>
              <a:t>Brings 10 essential Home and Community-Based Support (HCBS) services to participants in their community</a:t>
            </a:r>
          </a:p>
        </p:txBody>
      </p:sp>
    </p:spTree>
    <p:extLst>
      <p:ext uri="{BB962C8B-B14F-4D97-AF65-F5344CB8AC3E}">
        <p14:creationId xmlns:p14="http://schemas.microsoft.com/office/powerpoint/2010/main" val="102135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7FC3-1963-F2C2-40DF-1D7173AB662C}"/>
              </a:ext>
            </a:extLst>
          </p:cNvPr>
          <p:cNvSpPr>
            <a:spLocks noGrp="1"/>
          </p:cNvSpPr>
          <p:nvPr>
            <p:ph type="title"/>
          </p:nvPr>
        </p:nvSpPr>
        <p:spPr>
          <a:xfrm>
            <a:off x="0" y="365125"/>
            <a:ext cx="12192000" cy="1325563"/>
          </a:xfrm>
        </p:spPr>
        <p:txBody>
          <a:bodyPr>
            <a:noAutofit/>
          </a:bodyPr>
          <a:lstStyle/>
          <a:p>
            <a:pPr algn="ctr"/>
            <a:r>
              <a:rPr lang="en-US" sz="4800" b="1" dirty="0">
                <a:solidFill>
                  <a:schemeClr val="accent5">
                    <a:lumMod val="50000"/>
                  </a:schemeClr>
                </a:solidFill>
                <a:latin typeface="+mn-lt"/>
              </a:rPr>
              <a:t>1915(i) RISE Initiative Recent Developments</a:t>
            </a:r>
          </a:p>
        </p:txBody>
      </p:sp>
      <p:sp>
        <p:nvSpPr>
          <p:cNvPr id="3" name="Content Placeholder 2">
            <a:extLst>
              <a:ext uri="{FF2B5EF4-FFF2-40B4-BE49-F238E27FC236}">
                <a16:creationId xmlns:a16="http://schemas.microsoft.com/office/drawing/2014/main" id="{94DDE733-BD77-D9D6-4D6E-E7BDA0B9D782}"/>
              </a:ext>
            </a:extLst>
          </p:cNvPr>
          <p:cNvSpPr>
            <a:spLocks noGrp="1"/>
          </p:cNvSpPr>
          <p:nvPr>
            <p:ph idx="1"/>
          </p:nvPr>
        </p:nvSpPr>
        <p:spPr>
          <a:xfrm>
            <a:off x="504497" y="1671745"/>
            <a:ext cx="8071945" cy="4663473"/>
          </a:xfrm>
        </p:spPr>
        <p:txBody>
          <a:bodyPr>
            <a:noAutofit/>
          </a:bodyPr>
          <a:lstStyle/>
          <a:p>
            <a:pPr>
              <a:spcBef>
                <a:spcPts val="0"/>
              </a:spcBef>
              <a:spcAft>
                <a:spcPts val="1200"/>
              </a:spcAft>
            </a:pPr>
            <a:r>
              <a:rPr lang="en-US" sz="3000" dirty="0"/>
              <a:t>7 certified providers, with 70+ more currently somewhere in the application/review process.</a:t>
            </a:r>
          </a:p>
          <a:p>
            <a:pPr>
              <a:spcBef>
                <a:spcPts val="0"/>
              </a:spcBef>
              <a:spcAft>
                <a:spcPts val="1200"/>
              </a:spcAft>
            </a:pPr>
            <a:r>
              <a:rPr lang="en-US" sz="3000" dirty="0"/>
              <a:t>You can track as providers come online at our Provider Directory, </a:t>
            </a:r>
            <a:r>
              <a:rPr lang="en-US" sz="3000" dirty="0">
                <a:hlinkClick r:id="rId3"/>
              </a:rPr>
              <a:t>https://dbhdid.ky.gov/providerdirectory</a:t>
            </a:r>
            <a:endParaRPr lang="en-US" sz="3000" dirty="0"/>
          </a:p>
          <a:p>
            <a:pPr>
              <a:spcBef>
                <a:spcPts val="0"/>
              </a:spcBef>
              <a:spcAft>
                <a:spcPts val="1200"/>
              </a:spcAft>
            </a:pPr>
            <a:r>
              <a:rPr lang="en-US" sz="3000" dirty="0"/>
              <a:t>Over 200 potential </a:t>
            </a:r>
            <a:r>
              <a:rPr lang="en-US" sz="3000" dirty="0">
                <a:ea typeface="Aptos" panose="020B0004020202020204" pitchFamily="34" charset="0"/>
                <a:cs typeface="Aptos" panose="020B0004020202020204" pitchFamily="34" charset="0"/>
              </a:rPr>
              <a:t>providers </a:t>
            </a:r>
            <a:r>
              <a:rPr lang="en-US" sz="3000" dirty="0"/>
              <a:t>have registered for our “Office Hours” series on Mondays, 3:00-4:00pm (ET). A quick Zoom registration allows you to attend any or all future meetings.</a:t>
            </a:r>
          </a:p>
          <a:p>
            <a:pPr>
              <a:spcBef>
                <a:spcPts val="0"/>
              </a:spcBef>
            </a:pPr>
            <a:endParaRPr lang="en-US" sz="3000" dirty="0"/>
          </a:p>
        </p:txBody>
      </p:sp>
      <p:grpSp>
        <p:nvGrpSpPr>
          <p:cNvPr id="13" name="Group 12" descr="A document with a checkmark to support the slide information. ">
            <a:extLst>
              <a:ext uri="{FF2B5EF4-FFF2-40B4-BE49-F238E27FC236}">
                <a16:creationId xmlns:a16="http://schemas.microsoft.com/office/drawing/2014/main" id="{EDF42761-5F7E-534A-7606-05525C9738A0}"/>
              </a:ext>
            </a:extLst>
          </p:cNvPr>
          <p:cNvGrpSpPr/>
          <p:nvPr/>
        </p:nvGrpSpPr>
        <p:grpSpPr>
          <a:xfrm>
            <a:off x="8576442" y="1635654"/>
            <a:ext cx="3421117" cy="4197587"/>
            <a:chOff x="542172" y="1262954"/>
            <a:chExt cx="4278715" cy="4332092"/>
          </a:xfrm>
        </p:grpSpPr>
        <p:sp>
          <p:nvSpPr>
            <p:cNvPr id="11" name="Rectangle 10">
              <a:extLst>
                <a:ext uri="{FF2B5EF4-FFF2-40B4-BE49-F238E27FC236}">
                  <a16:creationId xmlns:a16="http://schemas.microsoft.com/office/drawing/2014/main" id="{71CDE71B-40FF-0C8F-028A-6B89F2D481E4}"/>
                </a:ext>
              </a:extLst>
            </p:cNvPr>
            <p:cNvSpPr/>
            <p:nvPr/>
          </p:nvSpPr>
          <p:spPr>
            <a:xfrm>
              <a:off x="542172" y="1262954"/>
              <a:ext cx="4278715" cy="433209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22">
              <a:extLst>
                <a:ext uri="{FF2B5EF4-FFF2-40B4-BE49-F238E27FC236}">
                  <a16:creationId xmlns:a16="http://schemas.microsoft.com/office/drawing/2014/main" id="{D252C469-AF30-6366-5FD3-7A479734DF8F}"/>
                </a:ext>
              </a:extLst>
            </p:cNvPr>
            <p:cNvGrpSpPr>
              <a:grpSpLocks noChangeAspect="1"/>
            </p:cNvGrpSpPr>
            <p:nvPr/>
          </p:nvGrpSpPr>
          <p:grpSpPr bwMode="auto">
            <a:xfrm>
              <a:off x="1473922" y="2045132"/>
              <a:ext cx="2635939" cy="2767737"/>
              <a:chOff x="3456" y="1761"/>
              <a:chExt cx="760" cy="798"/>
            </a:xfrm>
            <a:solidFill>
              <a:schemeClr val="bg1"/>
            </a:solidFill>
          </p:grpSpPr>
          <p:sp>
            <p:nvSpPr>
              <p:cNvPr id="14" name="Freeform 24">
                <a:extLst>
                  <a:ext uri="{FF2B5EF4-FFF2-40B4-BE49-F238E27FC236}">
                    <a16:creationId xmlns:a16="http://schemas.microsoft.com/office/drawing/2014/main" id="{34A90624-D2B3-4E18-1F64-680C18005EE9}"/>
                  </a:ext>
                </a:extLst>
              </p:cNvPr>
              <p:cNvSpPr>
                <a:spLocks noEditPoints="1"/>
              </p:cNvSpPr>
              <p:nvPr/>
            </p:nvSpPr>
            <p:spPr bwMode="auto">
              <a:xfrm>
                <a:off x="3456" y="1761"/>
                <a:ext cx="582" cy="765"/>
              </a:xfrm>
              <a:custGeom>
                <a:avLst/>
                <a:gdLst>
                  <a:gd name="T0" fmla="*/ 375 w 2912"/>
                  <a:gd name="T1" fmla="*/ 1765 h 3827"/>
                  <a:gd name="T2" fmla="*/ 298 w 2912"/>
                  <a:gd name="T3" fmla="*/ 1931 h 3827"/>
                  <a:gd name="T4" fmla="*/ 375 w 2912"/>
                  <a:gd name="T5" fmla="*/ 2098 h 3827"/>
                  <a:gd name="T6" fmla="*/ 554 w 2912"/>
                  <a:gd name="T7" fmla="*/ 2145 h 3827"/>
                  <a:gd name="T8" fmla="*/ 703 w 2912"/>
                  <a:gd name="T9" fmla="*/ 2041 h 3827"/>
                  <a:gd name="T10" fmla="*/ 719 w 2912"/>
                  <a:gd name="T11" fmla="*/ 1855 h 3827"/>
                  <a:gd name="T12" fmla="*/ 592 w 2912"/>
                  <a:gd name="T13" fmla="*/ 1728 h 3827"/>
                  <a:gd name="T14" fmla="*/ 1074 w 2912"/>
                  <a:gd name="T15" fmla="*/ 1706 h 3827"/>
                  <a:gd name="T16" fmla="*/ 964 w 2912"/>
                  <a:gd name="T17" fmla="*/ 1839 h 3827"/>
                  <a:gd name="T18" fmla="*/ 992 w 2912"/>
                  <a:gd name="T19" fmla="*/ 2057 h 3827"/>
                  <a:gd name="T20" fmla="*/ 1145 w 2912"/>
                  <a:gd name="T21" fmla="*/ 2139 h 3827"/>
                  <a:gd name="T22" fmla="*/ 2538 w 2912"/>
                  <a:gd name="T23" fmla="*/ 2084 h 3827"/>
                  <a:gd name="T24" fmla="*/ 2592 w 2912"/>
                  <a:gd name="T25" fmla="*/ 1877 h 3827"/>
                  <a:gd name="T26" fmla="*/ 2510 w 2912"/>
                  <a:gd name="T27" fmla="*/ 1723 h 3827"/>
                  <a:gd name="T28" fmla="*/ 1145 w 2912"/>
                  <a:gd name="T29" fmla="*/ 1022 h 3827"/>
                  <a:gd name="T30" fmla="*/ 992 w 2912"/>
                  <a:gd name="T31" fmla="*/ 1103 h 3827"/>
                  <a:gd name="T32" fmla="*/ 964 w 2912"/>
                  <a:gd name="T33" fmla="*/ 1320 h 3827"/>
                  <a:gd name="T34" fmla="*/ 1074 w 2912"/>
                  <a:gd name="T35" fmla="*/ 1453 h 3827"/>
                  <a:gd name="T36" fmla="*/ 2479 w 2912"/>
                  <a:gd name="T37" fmla="*/ 1453 h 3827"/>
                  <a:gd name="T38" fmla="*/ 2588 w 2912"/>
                  <a:gd name="T39" fmla="*/ 1320 h 3827"/>
                  <a:gd name="T40" fmla="*/ 2560 w 2912"/>
                  <a:gd name="T41" fmla="*/ 1103 h 3827"/>
                  <a:gd name="T42" fmla="*/ 2406 w 2912"/>
                  <a:gd name="T43" fmla="*/ 1022 h 3827"/>
                  <a:gd name="T44" fmla="*/ 405 w 2912"/>
                  <a:gd name="T45" fmla="*/ 1031 h 3827"/>
                  <a:gd name="T46" fmla="*/ 301 w 2912"/>
                  <a:gd name="T47" fmla="*/ 1180 h 3827"/>
                  <a:gd name="T48" fmla="*/ 348 w 2912"/>
                  <a:gd name="T49" fmla="*/ 1360 h 3827"/>
                  <a:gd name="T50" fmla="*/ 515 w 2912"/>
                  <a:gd name="T51" fmla="*/ 1436 h 3827"/>
                  <a:gd name="T52" fmla="*/ 681 w 2912"/>
                  <a:gd name="T53" fmla="*/ 1359 h 3827"/>
                  <a:gd name="T54" fmla="*/ 730 w 2912"/>
                  <a:gd name="T55" fmla="*/ 1180 h 3827"/>
                  <a:gd name="T56" fmla="*/ 625 w 2912"/>
                  <a:gd name="T57" fmla="*/ 1031 h 3827"/>
                  <a:gd name="T58" fmla="*/ 1108 w 2912"/>
                  <a:gd name="T59" fmla="*/ 323 h 3827"/>
                  <a:gd name="T60" fmla="*/ 975 w 2912"/>
                  <a:gd name="T61" fmla="*/ 433 h 3827"/>
                  <a:gd name="T62" fmla="*/ 975 w 2912"/>
                  <a:gd name="T63" fmla="*/ 653 h 3827"/>
                  <a:gd name="T64" fmla="*/ 1108 w 2912"/>
                  <a:gd name="T65" fmla="*/ 762 h 3827"/>
                  <a:gd name="T66" fmla="*/ 2510 w 2912"/>
                  <a:gd name="T67" fmla="*/ 734 h 3827"/>
                  <a:gd name="T68" fmla="*/ 2592 w 2912"/>
                  <a:gd name="T69" fmla="*/ 580 h 3827"/>
                  <a:gd name="T70" fmla="*/ 2538 w 2912"/>
                  <a:gd name="T71" fmla="*/ 374 h 3827"/>
                  <a:gd name="T72" fmla="*/ 1145 w 2912"/>
                  <a:gd name="T73" fmla="*/ 319 h 3827"/>
                  <a:gd name="T74" fmla="*/ 375 w 2912"/>
                  <a:gd name="T75" fmla="*/ 370 h 3827"/>
                  <a:gd name="T76" fmla="*/ 298 w 2912"/>
                  <a:gd name="T77" fmla="*/ 537 h 3827"/>
                  <a:gd name="T78" fmla="*/ 375 w 2912"/>
                  <a:gd name="T79" fmla="*/ 702 h 3827"/>
                  <a:gd name="T80" fmla="*/ 554 w 2912"/>
                  <a:gd name="T81" fmla="*/ 750 h 3827"/>
                  <a:gd name="T82" fmla="*/ 703 w 2912"/>
                  <a:gd name="T83" fmla="*/ 647 h 3827"/>
                  <a:gd name="T84" fmla="*/ 719 w 2912"/>
                  <a:gd name="T85" fmla="*/ 459 h 3827"/>
                  <a:gd name="T86" fmla="*/ 592 w 2912"/>
                  <a:gd name="T87" fmla="*/ 333 h 3827"/>
                  <a:gd name="T88" fmla="*/ 2752 w 2912"/>
                  <a:gd name="T89" fmla="*/ 2 h 3827"/>
                  <a:gd name="T90" fmla="*/ 2885 w 2912"/>
                  <a:gd name="T91" fmla="*/ 92 h 3827"/>
                  <a:gd name="T92" fmla="*/ 2907 w 2912"/>
                  <a:gd name="T93" fmla="*/ 1999 h 3827"/>
                  <a:gd name="T94" fmla="*/ 2822 w 2912"/>
                  <a:gd name="T95" fmla="*/ 2077 h 3827"/>
                  <a:gd name="T96" fmla="*/ 2675 w 2912"/>
                  <a:gd name="T97" fmla="*/ 2221 h 3827"/>
                  <a:gd name="T98" fmla="*/ 2505 w 2912"/>
                  <a:gd name="T99" fmla="*/ 2389 h 3827"/>
                  <a:gd name="T100" fmla="*/ 2356 w 2912"/>
                  <a:gd name="T101" fmla="*/ 2539 h 3827"/>
                  <a:gd name="T102" fmla="*/ 2268 w 2912"/>
                  <a:gd name="T103" fmla="*/ 2627 h 3827"/>
                  <a:gd name="T104" fmla="*/ 2059 w 2912"/>
                  <a:gd name="T105" fmla="*/ 2542 h 3827"/>
                  <a:gd name="T106" fmla="*/ 1695 w 2912"/>
                  <a:gd name="T107" fmla="*/ 2523 h 3827"/>
                  <a:gd name="T108" fmla="*/ 1373 w 2912"/>
                  <a:gd name="T109" fmla="*/ 2672 h 3827"/>
                  <a:gd name="T110" fmla="*/ 1160 w 2912"/>
                  <a:gd name="T111" fmla="*/ 2959 h 3827"/>
                  <a:gd name="T112" fmla="*/ 1107 w 2912"/>
                  <a:gd name="T113" fmla="*/ 3306 h 3827"/>
                  <a:gd name="T114" fmla="*/ 1200 w 2912"/>
                  <a:gd name="T115" fmla="*/ 3604 h 3827"/>
                  <a:gd name="T116" fmla="*/ 173 w 2912"/>
                  <a:gd name="T117" fmla="*/ 3827 h 3827"/>
                  <a:gd name="T118" fmla="*/ 39 w 2912"/>
                  <a:gd name="T119" fmla="*/ 3766 h 3827"/>
                  <a:gd name="T120" fmla="*/ 0 w 2912"/>
                  <a:gd name="T121" fmla="*/ 185 h 3827"/>
                  <a:gd name="T122" fmla="*/ 58 w 2912"/>
                  <a:gd name="T123" fmla="*/ 44 h 3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2" h="3827">
                    <a:moveTo>
                      <a:pt x="515" y="1714"/>
                    </a:moveTo>
                    <a:lnTo>
                      <a:pt x="475" y="1718"/>
                    </a:lnTo>
                    <a:lnTo>
                      <a:pt x="439" y="1728"/>
                    </a:lnTo>
                    <a:lnTo>
                      <a:pt x="405" y="1744"/>
                    </a:lnTo>
                    <a:lnTo>
                      <a:pt x="375" y="1765"/>
                    </a:lnTo>
                    <a:lnTo>
                      <a:pt x="348" y="1791"/>
                    </a:lnTo>
                    <a:lnTo>
                      <a:pt x="327" y="1821"/>
                    </a:lnTo>
                    <a:lnTo>
                      <a:pt x="312" y="1855"/>
                    </a:lnTo>
                    <a:lnTo>
                      <a:pt x="301" y="1892"/>
                    </a:lnTo>
                    <a:lnTo>
                      <a:pt x="298" y="1931"/>
                    </a:lnTo>
                    <a:lnTo>
                      <a:pt x="301" y="1971"/>
                    </a:lnTo>
                    <a:lnTo>
                      <a:pt x="312" y="2007"/>
                    </a:lnTo>
                    <a:lnTo>
                      <a:pt x="327" y="2041"/>
                    </a:lnTo>
                    <a:lnTo>
                      <a:pt x="348" y="2071"/>
                    </a:lnTo>
                    <a:lnTo>
                      <a:pt x="375" y="2098"/>
                    </a:lnTo>
                    <a:lnTo>
                      <a:pt x="405" y="2118"/>
                    </a:lnTo>
                    <a:lnTo>
                      <a:pt x="439" y="2135"/>
                    </a:lnTo>
                    <a:lnTo>
                      <a:pt x="475" y="2145"/>
                    </a:lnTo>
                    <a:lnTo>
                      <a:pt x="515" y="2149"/>
                    </a:lnTo>
                    <a:lnTo>
                      <a:pt x="554" y="2145"/>
                    </a:lnTo>
                    <a:lnTo>
                      <a:pt x="590" y="2135"/>
                    </a:lnTo>
                    <a:lnTo>
                      <a:pt x="624" y="2118"/>
                    </a:lnTo>
                    <a:lnTo>
                      <a:pt x="655" y="2098"/>
                    </a:lnTo>
                    <a:lnTo>
                      <a:pt x="681" y="2071"/>
                    </a:lnTo>
                    <a:lnTo>
                      <a:pt x="703" y="2041"/>
                    </a:lnTo>
                    <a:lnTo>
                      <a:pt x="719" y="2007"/>
                    </a:lnTo>
                    <a:lnTo>
                      <a:pt x="730" y="1971"/>
                    </a:lnTo>
                    <a:lnTo>
                      <a:pt x="733" y="1931"/>
                    </a:lnTo>
                    <a:lnTo>
                      <a:pt x="730" y="1892"/>
                    </a:lnTo>
                    <a:lnTo>
                      <a:pt x="719" y="1855"/>
                    </a:lnTo>
                    <a:lnTo>
                      <a:pt x="703" y="1821"/>
                    </a:lnTo>
                    <a:lnTo>
                      <a:pt x="682" y="1791"/>
                    </a:lnTo>
                    <a:lnTo>
                      <a:pt x="656" y="1765"/>
                    </a:lnTo>
                    <a:lnTo>
                      <a:pt x="625" y="1744"/>
                    </a:lnTo>
                    <a:lnTo>
                      <a:pt x="592" y="1728"/>
                    </a:lnTo>
                    <a:lnTo>
                      <a:pt x="555" y="1718"/>
                    </a:lnTo>
                    <a:lnTo>
                      <a:pt x="515" y="1714"/>
                    </a:lnTo>
                    <a:close/>
                    <a:moveTo>
                      <a:pt x="1145" y="1692"/>
                    </a:moveTo>
                    <a:lnTo>
                      <a:pt x="1108" y="1695"/>
                    </a:lnTo>
                    <a:lnTo>
                      <a:pt x="1074" y="1706"/>
                    </a:lnTo>
                    <a:lnTo>
                      <a:pt x="1042" y="1723"/>
                    </a:lnTo>
                    <a:lnTo>
                      <a:pt x="1015" y="1746"/>
                    </a:lnTo>
                    <a:lnTo>
                      <a:pt x="992" y="1774"/>
                    </a:lnTo>
                    <a:lnTo>
                      <a:pt x="975" y="1805"/>
                    </a:lnTo>
                    <a:lnTo>
                      <a:pt x="964" y="1839"/>
                    </a:lnTo>
                    <a:lnTo>
                      <a:pt x="960" y="1877"/>
                    </a:lnTo>
                    <a:lnTo>
                      <a:pt x="960" y="1954"/>
                    </a:lnTo>
                    <a:lnTo>
                      <a:pt x="964" y="1991"/>
                    </a:lnTo>
                    <a:lnTo>
                      <a:pt x="975" y="2025"/>
                    </a:lnTo>
                    <a:lnTo>
                      <a:pt x="992" y="2057"/>
                    </a:lnTo>
                    <a:lnTo>
                      <a:pt x="1015" y="2084"/>
                    </a:lnTo>
                    <a:lnTo>
                      <a:pt x="1042" y="2107"/>
                    </a:lnTo>
                    <a:lnTo>
                      <a:pt x="1074" y="2124"/>
                    </a:lnTo>
                    <a:lnTo>
                      <a:pt x="1108" y="2135"/>
                    </a:lnTo>
                    <a:lnTo>
                      <a:pt x="1145" y="2139"/>
                    </a:lnTo>
                    <a:lnTo>
                      <a:pt x="2406" y="2139"/>
                    </a:lnTo>
                    <a:lnTo>
                      <a:pt x="2444" y="2135"/>
                    </a:lnTo>
                    <a:lnTo>
                      <a:pt x="2479" y="2124"/>
                    </a:lnTo>
                    <a:lnTo>
                      <a:pt x="2510" y="2107"/>
                    </a:lnTo>
                    <a:lnTo>
                      <a:pt x="2538" y="2084"/>
                    </a:lnTo>
                    <a:lnTo>
                      <a:pt x="2560" y="2057"/>
                    </a:lnTo>
                    <a:lnTo>
                      <a:pt x="2577" y="2025"/>
                    </a:lnTo>
                    <a:lnTo>
                      <a:pt x="2588" y="1991"/>
                    </a:lnTo>
                    <a:lnTo>
                      <a:pt x="2592" y="1954"/>
                    </a:lnTo>
                    <a:lnTo>
                      <a:pt x="2592" y="1877"/>
                    </a:lnTo>
                    <a:lnTo>
                      <a:pt x="2588" y="1839"/>
                    </a:lnTo>
                    <a:lnTo>
                      <a:pt x="2577" y="1805"/>
                    </a:lnTo>
                    <a:lnTo>
                      <a:pt x="2560" y="1774"/>
                    </a:lnTo>
                    <a:lnTo>
                      <a:pt x="2538" y="1746"/>
                    </a:lnTo>
                    <a:lnTo>
                      <a:pt x="2510" y="1723"/>
                    </a:lnTo>
                    <a:lnTo>
                      <a:pt x="2479" y="1706"/>
                    </a:lnTo>
                    <a:lnTo>
                      <a:pt x="2444" y="1695"/>
                    </a:lnTo>
                    <a:lnTo>
                      <a:pt x="2406" y="1692"/>
                    </a:lnTo>
                    <a:lnTo>
                      <a:pt x="1145" y="1692"/>
                    </a:lnTo>
                    <a:close/>
                    <a:moveTo>
                      <a:pt x="1145" y="1022"/>
                    </a:moveTo>
                    <a:lnTo>
                      <a:pt x="1108" y="1025"/>
                    </a:lnTo>
                    <a:lnTo>
                      <a:pt x="1074" y="1036"/>
                    </a:lnTo>
                    <a:lnTo>
                      <a:pt x="1042" y="1053"/>
                    </a:lnTo>
                    <a:lnTo>
                      <a:pt x="1015" y="1076"/>
                    </a:lnTo>
                    <a:lnTo>
                      <a:pt x="992" y="1103"/>
                    </a:lnTo>
                    <a:lnTo>
                      <a:pt x="975" y="1134"/>
                    </a:lnTo>
                    <a:lnTo>
                      <a:pt x="964" y="1169"/>
                    </a:lnTo>
                    <a:lnTo>
                      <a:pt x="960" y="1207"/>
                    </a:lnTo>
                    <a:lnTo>
                      <a:pt x="960" y="1283"/>
                    </a:lnTo>
                    <a:lnTo>
                      <a:pt x="964" y="1320"/>
                    </a:lnTo>
                    <a:lnTo>
                      <a:pt x="975" y="1355"/>
                    </a:lnTo>
                    <a:lnTo>
                      <a:pt x="992" y="1387"/>
                    </a:lnTo>
                    <a:lnTo>
                      <a:pt x="1015" y="1415"/>
                    </a:lnTo>
                    <a:lnTo>
                      <a:pt x="1042" y="1436"/>
                    </a:lnTo>
                    <a:lnTo>
                      <a:pt x="1074" y="1453"/>
                    </a:lnTo>
                    <a:lnTo>
                      <a:pt x="1108" y="1464"/>
                    </a:lnTo>
                    <a:lnTo>
                      <a:pt x="1145" y="1468"/>
                    </a:lnTo>
                    <a:lnTo>
                      <a:pt x="2406" y="1468"/>
                    </a:lnTo>
                    <a:lnTo>
                      <a:pt x="2444" y="1464"/>
                    </a:lnTo>
                    <a:lnTo>
                      <a:pt x="2479" y="1453"/>
                    </a:lnTo>
                    <a:lnTo>
                      <a:pt x="2510" y="1436"/>
                    </a:lnTo>
                    <a:lnTo>
                      <a:pt x="2538" y="1415"/>
                    </a:lnTo>
                    <a:lnTo>
                      <a:pt x="2560" y="1387"/>
                    </a:lnTo>
                    <a:lnTo>
                      <a:pt x="2577" y="1355"/>
                    </a:lnTo>
                    <a:lnTo>
                      <a:pt x="2588" y="1320"/>
                    </a:lnTo>
                    <a:lnTo>
                      <a:pt x="2592" y="1283"/>
                    </a:lnTo>
                    <a:lnTo>
                      <a:pt x="2592" y="1207"/>
                    </a:lnTo>
                    <a:lnTo>
                      <a:pt x="2588" y="1169"/>
                    </a:lnTo>
                    <a:lnTo>
                      <a:pt x="2577" y="1134"/>
                    </a:lnTo>
                    <a:lnTo>
                      <a:pt x="2560" y="1103"/>
                    </a:lnTo>
                    <a:lnTo>
                      <a:pt x="2538" y="1076"/>
                    </a:lnTo>
                    <a:lnTo>
                      <a:pt x="2510" y="1053"/>
                    </a:lnTo>
                    <a:lnTo>
                      <a:pt x="2479" y="1036"/>
                    </a:lnTo>
                    <a:lnTo>
                      <a:pt x="2444" y="1025"/>
                    </a:lnTo>
                    <a:lnTo>
                      <a:pt x="2406" y="1022"/>
                    </a:lnTo>
                    <a:lnTo>
                      <a:pt x="1145" y="1022"/>
                    </a:lnTo>
                    <a:close/>
                    <a:moveTo>
                      <a:pt x="515" y="1002"/>
                    </a:moveTo>
                    <a:lnTo>
                      <a:pt x="475" y="1006"/>
                    </a:lnTo>
                    <a:lnTo>
                      <a:pt x="439" y="1016"/>
                    </a:lnTo>
                    <a:lnTo>
                      <a:pt x="405" y="1031"/>
                    </a:lnTo>
                    <a:lnTo>
                      <a:pt x="375" y="1053"/>
                    </a:lnTo>
                    <a:lnTo>
                      <a:pt x="348" y="1079"/>
                    </a:lnTo>
                    <a:lnTo>
                      <a:pt x="327" y="1109"/>
                    </a:lnTo>
                    <a:lnTo>
                      <a:pt x="312" y="1143"/>
                    </a:lnTo>
                    <a:lnTo>
                      <a:pt x="301" y="1180"/>
                    </a:lnTo>
                    <a:lnTo>
                      <a:pt x="298" y="1219"/>
                    </a:lnTo>
                    <a:lnTo>
                      <a:pt x="301" y="1259"/>
                    </a:lnTo>
                    <a:lnTo>
                      <a:pt x="312" y="1296"/>
                    </a:lnTo>
                    <a:lnTo>
                      <a:pt x="327" y="1330"/>
                    </a:lnTo>
                    <a:lnTo>
                      <a:pt x="348" y="1360"/>
                    </a:lnTo>
                    <a:lnTo>
                      <a:pt x="375" y="1386"/>
                    </a:lnTo>
                    <a:lnTo>
                      <a:pt x="405" y="1407"/>
                    </a:lnTo>
                    <a:lnTo>
                      <a:pt x="439" y="1423"/>
                    </a:lnTo>
                    <a:lnTo>
                      <a:pt x="475" y="1433"/>
                    </a:lnTo>
                    <a:lnTo>
                      <a:pt x="515" y="1436"/>
                    </a:lnTo>
                    <a:lnTo>
                      <a:pt x="554" y="1433"/>
                    </a:lnTo>
                    <a:lnTo>
                      <a:pt x="590" y="1423"/>
                    </a:lnTo>
                    <a:lnTo>
                      <a:pt x="624" y="1406"/>
                    </a:lnTo>
                    <a:lnTo>
                      <a:pt x="655" y="1384"/>
                    </a:lnTo>
                    <a:lnTo>
                      <a:pt x="681" y="1359"/>
                    </a:lnTo>
                    <a:lnTo>
                      <a:pt x="703" y="1328"/>
                    </a:lnTo>
                    <a:lnTo>
                      <a:pt x="719" y="1295"/>
                    </a:lnTo>
                    <a:lnTo>
                      <a:pt x="730" y="1257"/>
                    </a:lnTo>
                    <a:lnTo>
                      <a:pt x="733" y="1219"/>
                    </a:lnTo>
                    <a:lnTo>
                      <a:pt x="730" y="1180"/>
                    </a:lnTo>
                    <a:lnTo>
                      <a:pt x="719" y="1143"/>
                    </a:lnTo>
                    <a:lnTo>
                      <a:pt x="703" y="1109"/>
                    </a:lnTo>
                    <a:lnTo>
                      <a:pt x="682" y="1079"/>
                    </a:lnTo>
                    <a:lnTo>
                      <a:pt x="656" y="1053"/>
                    </a:lnTo>
                    <a:lnTo>
                      <a:pt x="625" y="1031"/>
                    </a:lnTo>
                    <a:lnTo>
                      <a:pt x="592" y="1016"/>
                    </a:lnTo>
                    <a:lnTo>
                      <a:pt x="555" y="1006"/>
                    </a:lnTo>
                    <a:lnTo>
                      <a:pt x="515" y="1002"/>
                    </a:lnTo>
                    <a:close/>
                    <a:moveTo>
                      <a:pt x="1145" y="319"/>
                    </a:moveTo>
                    <a:lnTo>
                      <a:pt x="1108" y="323"/>
                    </a:lnTo>
                    <a:lnTo>
                      <a:pt x="1074" y="334"/>
                    </a:lnTo>
                    <a:lnTo>
                      <a:pt x="1042" y="351"/>
                    </a:lnTo>
                    <a:lnTo>
                      <a:pt x="1015" y="374"/>
                    </a:lnTo>
                    <a:lnTo>
                      <a:pt x="992" y="401"/>
                    </a:lnTo>
                    <a:lnTo>
                      <a:pt x="975" y="433"/>
                    </a:lnTo>
                    <a:lnTo>
                      <a:pt x="964" y="467"/>
                    </a:lnTo>
                    <a:lnTo>
                      <a:pt x="960" y="504"/>
                    </a:lnTo>
                    <a:lnTo>
                      <a:pt x="960" y="580"/>
                    </a:lnTo>
                    <a:lnTo>
                      <a:pt x="964" y="618"/>
                    </a:lnTo>
                    <a:lnTo>
                      <a:pt x="975" y="653"/>
                    </a:lnTo>
                    <a:lnTo>
                      <a:pt x="992" y="684"/>
                    </a:lnTo>
                    <a:lnTo>
                      <a:pt x="1015" y="712"/>
                    </a:lnTo>
                    <a:lnTo>
                      <a:pt x="1042" y="734"/>
                    </a:lnTo>
                    <a:lnTo>
                      <a:pt x="1074" y="752"/>
                    </a:lnTo>
                    <a:lnTo>
                      <a:pt x="1108" y="762"/>
                    </a:lnTo>
                    <a:lnTo>
                      <a:pt x="1145" y="767"/>
                    </a:lnTo>
                    <a:lnTo>
                      <a:pt x="2406" y="767"/>
                    </a:lnTo>
                    <a:lnTo>
                      <a:pt x="2444" y="762"/>
                    </a:lnTo>
                    <a:lnTo>
                      <a:pt x="2479" y="752"/>
                    </a:lnTo>
                    <a:lnTo>
                      <a:pt x="2510" y="734"/>
                    </a:lnTo>
                    <a:lnTo>
                      <a:pt x="2538" y="712"/>
                    </a:lnTo>
                    <a:lnTo>
                      <a:pt x="2560" y="684"/>
                    </a:lnTo>
                    <a:lnTo>
                      <a:pt x="2577" y="653"/>
                    </a:lnTo>
                    <a:lnTo>
                      <a:pt x="2588" y="618"/>
                    </a:lnTo>
                    <a:lnTo>
                      <a:pt x="2592" y="580"/>
                    </a:lnTo>
                    <a:lnTo>
                      <a:pt x="2592" y="504"/>
                    </a:lnTo>
                    <a:lnTo>
                      <a:pt x="2588" y="467"/>
                    </a:lnTo>
                    <a:lnTo>
                      <a:pt x="2577" y="433"/>
                    </a:lnTo>
                    <a:lnTo>
                      <a:pt x="2560" y="401"/>
                    </a:lnTo>
                    <a:lnTo>
                      <a:pt x="2538" y="374"/>
                    </a:lnTo>
                    <a:lnTo>
                      <a:pt x="2510" y="351"/>
                    </a:lnTo>
                    <a:lnTo>
                      <a:pt x="2479" y="334"/>
                    </a:lnTo>
                    <a:lnTo>
                      <a:pt x="2444" y="323"/>
                    </a:lnTo>
                    <a:lnTo>
                      <a:pt x="2406" y="319"/>
                    </a:lnTo>
                    <a:lnTo>
                      <a:pt x="1145" y="319"/>
                    </a:lnTo>
                    <a:close/>
                    <a:moveTo>
                      <a:pt x="515" y="319"/>
                    </a:moveTo>
                    <a:lnTo>
                      <a:pt x="475" y="323"/>
                    </a:lnTo>
                    <a:lnTo>
                      <a:pt x="439" y="333"/>
                    </a:lnTo>
                    <a:lnTo>
                      <a:pt x="405" y="348"/>
                    </a:lnTo>
                    <a:lnTo>
                      <a:pt x="375" y="370"/>
                    </a:lnTo>
                    <a:lnTo>
                      <a:pt x="348" y="395"/>
                    </a:lnTo>
                    <a:lnTo>
                      <a:pt x="327" y="426"/>
                    </a:lnTo>
                    <a:lnTo>
                      <a:pt x="312" y="459"/>
                    </a:lnTo>
                    <a:lnTo>
                      <a:pt x="301" y="497"/>
                    </a:lnTo>
                    <a:lnTo>
                      <a:pt x="298" y="537"/>
                    </a:lnTo>
                    <a:lnTo>
                      <a:pt x="301" y="576"/>
                    </a:lnTo>
                    <a:lnTo>
                      <a:pt x="312" y="613"/>
                    </a:lnTo>
                    <a:lnTo>
                      <a:pt x="327" y="647"/>
                    </a:lnTo>
                    <a:lnTo>
                      <a:pt x="348" y="677"/>
                    </a:lnTo>
                    <a:lnTo>
                      <a:pt x="375" y="702"/>
                    </a:lnTo>
                    <a:lnTo>
                      <a:pt x="405" y="724"/>
                    </a:lnTo>
                    <a:lnTo>
                      <a:pt x="439" y="740"/>
                    </a:lnTo>
                    <a:lnTo>
                      <a:pt x="475" y="750"/>
                    </a:lnTo>
                    <a:lnTo>
                      <a:pt x="515" y="753"/>
                    </a:lnTo>
                    <a:lnTo>
                      <a:pt x="554" y="750"/>
                    </a:lnTo>
                    <a:lnTo>
                      <a:pt x="590" y="740"/>
                    </a:lnTo>
                    <a:lnTo>
                      <a:pt x="624" y="724"/>
                    </a:lnTo>
                    <a:lnTo>
                      <a:pt x="655" y="702"/>
                    </a:lnTo>
                    <a:lnTo>
                      <a:pt x="681" y="677"/>
                    </a:lnTo>
                    <a:lnTo>
                      <a:pt x="703" y="647"/>
                    </a:lnTo>
                    <a:lnTo>
                      <a:pt x="719" y="613"/>
                    </a:lnTo>
                    <a:lnTo>
                      <a:pt x="730" y="576"/>
                    </a:lnTo>
                    <a:lnTo>
                      <a:pt x="733" y="537"/>
                    </a:lnTo>
                    <a:lnTo>
                      <a:pt x="730" y="497"/>
                    </a:lnTo>
                    <a:lnTo>
                      <a:pt x="719" y="459"/>
                    </a:lnTo>
                    <a:lnTo>
                      <a:pt x="703" y="426"/>
                    </a:lnTo>
                    <a:lnTo>
                      <a:pt x="682" y="395"/>
                    </a:lnTo>
                    <a:lnTo>
                      <a:pt x="656" y="370"/>
                    </a:lnTo>
                    <a:lnTo>
                      <a:pt x="625" y="348"/>
                    </a:lnTo>
                    <a:lnTo>
                      <a:pt x="592" y="333"/>
                    </a:lnTo>
                    <a:lnTo>
                      <a:pt x="555" y="323"/>
                    </a:lnTo>
                    <a:lnTo>
                      <a:pt x="515" y="319"/>
                    </a:lnTo>
                    <a:close/>
                    <a:moveTo>
                      <a:pt x="173" y="0"/>
                    </a:moveTo>
                    <a:lnTo>
                      <a:pt x="2716" y="0"/>
                    </a:lnTo>
                    <a:lnTo>
                      <a:pt x="2752" y="2"/>
                    </a:lnTo>
                    <a:lnTo>
                      <a:pt x="2784" y="12"/>
                    </a:lnTo>
                    <a:lnTo>
                      <a:pt x="2815" y="25"/>
                    </a:lnTo>
                    <a:lnTo>
                      <a:pt x="2841" y="44"/>
                    </a:lnTo>
                    <a:lnTo>
                      <a:pt x="2865" y="65"/>
                    </a:lnTo>
                    <a:lnTo>
                      <a:pt x="2885" y="92"/>
                    </a:lnTo>
                    <a:lnTo>
                      <a:pt x="2899" y="121"/>
                    </a:lnTo>
                    <a:lnTo>
                      <a:pt x="2909" y="152"/>
                    </a:lnTo>
                    <a:lnTo>
                      <a:pt x="2912" y="185"/>
                    </a:lnTo>
                    <a:lnTo>
                      <a:pt x="2912" y="1995"/>
                    </a:lnTo>
                    <a:lnTo>
                      <a:pt x="2907" y="1999"/>
                    </a:lnTo>
                    <a:lnTo>
                      <a:pt x="2897" y="2007"/>
                    </a:lnTo>
                    <a:lnTo>
                      <a:pt x="2882" y="2019"/>
                    </a:lnTo>
                    <a:lnTo>
                      <a:pt x="2865" y="2036"/>
                    </a:lnTo>
                    <a:lnTo>
                      <a:pt x="2845" y="2054"/>
                    </a:lnTo>
                    <a:lnTo>
                      <a:pt x="2822" y="2077"/>
                    </a:lnTo>
                    <a:lnTo>
                      <a:pt x="2796" y="2101"/>
                    </a:lnTo>
                    <a:lnTo>
                      <a:pt x="2768" y="2129"/>
                    </a:lnTo>
                    <a:lnTo>
                      <a:pt x="2739" y="2158"/>
                    </a:lnTo>
                    <a:lnTo>
                      <a:pt x="2708" y="2190"/>
                    </a:lnTo>
                    <a:lnTo>
                      <a:pt x="2675" y="2221"/>
                    </a:lnTo>
                    <a:lnTo>
                      <a:pt x="2641" y="2254"/>
                    </a:lnTo>
                    <a:lnTo>
                      <a:pt x="2607" y="2288"/>
                    </a:lnTo>
                    <a:lnTo>
                      <a:pt x="2573" y="2321"/>
                    </a:lnTo>
                    <a:lnTo>
                      <a:pt x="2539" y="2355"/>
                    </a:lnTo>
                    <a:lnTo>
                      <a:pt x="2505" y="2389"/>
                    </a:lnTo>
                    <a:lnTo>
                      <a:pt x="2473" y="2422"/>
                    </a:lnTo>
                    <a:lnTo>
                      <a:pt x="2441" y="2453"/>
                    </a:lnTo>
                    <a:lnTo>
                      <a:pt x="2411" y="2483"/>
                    </a:lnTo>
                    <a:lnTo>
                      <a:pt x="2383" y="2512"/>
                    </a:lnTo>
                    <a:lnTo>
                      <a:pt x="2356" y="2539"/>
                    </a:lnTo>
                    <a:lnTo>
                      <a:pt x="2333" y="2562"/>
                    </a:lnTo>
                    <a:lnTo>
                      <a:pt x="2312" y="2584"/>
                    </a:lnTo>
                    <a:lnTo>
                      <a:pt x="2293" y="2602"/>
                    </a:lnTo>
                    <a:lnTo>
                      <a:pt x="2279" y="2616"/>
                    </a:lnTo>
                    <a:lnTo>
                      <a:pt x="2268" y="2627"/>
                    </a:lnTo>
                    <a:lnTo>
                      <a:pt x="2262" y="2635"/>
                    </a:lnTo>
                    <a:lnTo>
                      <a:pt x="2259" y="2637"/>
                    </a:lnTo>
                    <a:lnTo>
                      <a:pt x="2195" y="2598"/>
                    </a:lnTo>
                    <a:lnTo>
                      <a:pt x="2128" y="2567"/>
                    </a:lnTo>
                    <a:lnTo>
                      <a:pt x="2059" y="2542"/>
                    </a:lnTo>
                    <a:lnTo>
                      <a:pt x="1988" y="2523"/>
                    </a:lnTo>
                    <a:lnTo>
                      <a:pt x="1915" y="2512"/>
                    </a:lnTo>
                    <a:lnTo>
                      <a:pt x="1840" y="2509"/>
                    </a:lnTo>
                    <a:lnTo>
                      <a:pt x="1766" y="2512"/>
                    </a:lnTo>
                    <a:lnTo>
                      <a:pt x="1695" y="2523"/>
                    </a:lnTo>
                    <a:lnTo>
                      <a:pt x="1625" y="2540"/>
                    </a:lnTo>
                    <a:lnTo>
                      <a:pt x="1558" y="2564"/>
                    </a:lnTo>
                    <a:lnTo>
                      <a:pt x="1493" y="2594"/>
                    </a:lnTo>
                    <a:lnTo>
                      <a:pt x="1432" y="2630"/>
                    </a:lnTo>
                    <a:lnTo>
                      <a:pt x="1373" y="2672"/>
                    </a:lnTo>
                    <a:lnTo>
                      <a:pt x="1319" y="2719"/>
                    </a:lnTo>
                    <a:lnTo>
                      <a:pt x="1270" y="2774"/>
                    </a:lnTo>
                    <a:lnTo>
                      <a:pt x="1227" y="2832"/>
                    </a:lnTo>
                    <a:lnTo>
                      <a:pt x="1190" y="2893"/>
                    </a:lnTo>
                    <a:lnTo>
                      <a:pt x="1160" y="2959"/>
                    </a:lnTo>
                    <a:lnTo>
                      <a:pt x="1136" y="3025"/>
                    </a:lnTo>
                    <a:lnTo>
                      <a:pt x="1119" y="3095"/>
                    </a:lnTo>
                    <a:lnTo>
                      <a:pt x="1108" y="3167"/>
                    </a:lnTo>
                    <a:lnTo>
                      <a:pt x="1104" y="3240"/>
                    </a:lnTo>
                    <a:lnTo>
                      <a:pt x="1107" y="3306"/>
                    </a:lnTo>
                    <a:lnTo>
                      <a:pt x="1115" y="3369"/>
                    </a:lnTo>
                    <a:lnTo>
                      <a:pt x="1128" y="3430"/>
                    </a:lnTo>
                    <a:lnTo>
                      <a:pt x="1147" y="3491"/>
                    </a:lnTo>
                    <a:lnTo>
                      <a:pt x="1171" y="3549"/>
                    </a:lnTo>
                    <a:lnTo>
                      <a:pt x="1200" y="3604"/>
                    </a:lnTo>
                    <a:lnTo>
                      <a:pt x="1235" y="3658"/>
                    </a:lnTo>
                    <a:lnTo>
                      <a:pt x="1274" y="3708"/>
                    </a:lnTo>
                    <a:lnTo>
                      <a:pt x="1319" y="3757"/>
                    </a:lnTo>
                    <a:lnTo>
                      <a:pt x="1395" y="3827"/>
                    </a:lnTo>
                    <a:lnTo>
                      <a:pt x="173" y="3827"/>
                    </a:lnTo>
                    <a:lnTo>
                      <a:pt x="139" y="3824"/>
                    </a:lnTo>
                    <a:lnTo>
                      <a:pt x="110" y="3817"/>
                    </a:lnTo>
                    <a:lnTo>
                      <a:pt x="82" y="3805"/>
                    </a:lnTo>
                    <a:lnTo>
                      <a:pt x="58" y="3788"/>
                    </a:lnTo>
                    <a:lnTo>
                      <a:pt x="39" y="3766"/>
                    </a:lnTo>
                    <a:lnTo>
                      <a:pt x="22" y="3742"/>
                    </a:lnTo>
                    <a:lnTo>
                      <a:pt x="10" y="3716"/>
                    </a:lnTo>
                    <a:lnTo>
                      <a:pt x="2" y="3684"/>
                    </a:lnTo>
                    <a:lnTo>
                      <a:pt x="0" y="3651"/>
                    </a:lnTo>
                    <a:lnTo>
                      <a:pt x="0" y="185"/>
                    </a:lnTo>
                    <a:lnTo>
                      <a:pt x="2" y="152"/>
                    </a:lnTo>
                    <a:lnTo>
                      <a:pt x="10" y="121"/>
                    </a:lnTo>
                    <a:lnTo>
                      <a:pt x="22" y="92"/>
                    </a:lnTo>
                    <a:lnTo>
                      <a:pt x="39" y="65"/>
                    </a:lnTo>
                    <a:lnTo>
                      <a:pt x="58" y="44"/>
                    </a:lnTo>
                    <a:lnTo>
                      <a:pt x="82" y="25"/>
                    </a:lnTo>
                    <a:lnTo>
                      <a:pt x="110" y="12"/>
                    </a:lnTo>
                    <a:lnTo>
                      <a:pt x="13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5" name="Freeform 25">
                <a:extLst>
                  <a:ext uri="{FF2B5EF4-FFF2-40B4-BE49-F238E27FC236}">
                    <a16:creationId xmlns:a16="http://schemas.microsoft.com/office/drawing/2014/main" id="{803D0DF3-7C30-BA9C-6203-965F02CE9846}"/>
                  </a:ext>
                </a:extLst>
              </p:cNvPr>
              <p:cNvSpPr>
                <a:spLocks/>
              </p:cNvSpPr>
              <p:nvPr/>
            </p:nvSpPr>
            <p:spPr bwMode="auto">
              <a:xfrm>
                <a:off x="3755" y="2192"/>
                <a:ext cx="461" cy="367"/>
              </a:xfrm>
              <a:custGeom>
                <a:avLst/>
                <a:gdLst>
                  <a:gd name="T0" fmla="*/ 2040 w 2309"/>
                  <a:gd name="T1" fmla="*/ 4 h 1837"/>
                  <a:gd name="T2" fmla="*/ 2120 w 2309"/>
                  <a:gd name="T3" fmla="*/ 26 h 1837"/>
                  <a:gd name="T4" fmla="*/ 2193 w 2309"/>
                  <a:gd name="T5" fmla="*/ 71 h 1837"/>
                  <a:gd name="T6" fmla="*/ 2252 w 2309"/>
                  <a:gd name="T7" fmla="*/ 133 h 1837"/>
                  <a:gd name="T8" fmla="*/ 2290 w 2309"/>
                  <a:gd name="T9" fmla="*/ 206 h 1837"/>
                  <a:gd name="T10" fmla="*/ 2308 w 2309"/>
                  <a:gd name="T11" fmla="*/ 283 h 1837"/>
                  <a:gd name="T12" fmla="*/ 2305 w 2309"/>
                  <a:gd name="T13" fmla="*/ 363 h 1837"/>
                  <a:gd name="T14" fmla="*/ 2283 w 2309"/>
                  <a:gd name="T15" fmla="*/ 442 h 1837"/>
                  <a:gd name="T16" fmla="*/ 2240 w 2309"/>
                  <a:gd name="T17" fmla="*/ 513 h 1837"/>
                  <a:gd name="T18" fmla="*/ 1009 w 2309"/>
                  <a:gd name="T19" fmla="*/ 1744 h 1837"/>
                  <a:gd name="T20" fmla="*/ 942 w 2309"/>
                  <a:gd name="T21" fmla="*/ 1796 h 1837"/>
                  <a:gd name="T22" fmla="*/ 867 w 2309"/>
                  <a:gd name="T23" fmla="*/ 1826 h 1837"/>
                  <a:gd name="T24" fmla="*/ 786 w 2309"/>
                  <a:gd name="T25" fmla="*/ 1837 h 1837"/>
                  <a:gd name="T26" fmla="*/ 703 w 2309"/>
                  <a:gd name="T27" fmla="*/ 1826 h 1837"/>
                  <a:gd name="T28" fmla="*/ 628 w 2309"/>
                  <a:gd name="T29" fmla="*/ 1796 h 1837"/>
                  <a:gd name="T30" fmla="*/ 562 w 2309"/>
                  <a:gd name="T31" fmla="*/ 1744 h 1837"/>
                  <a:gd name="T32" fmla="*/ 66 w 2309"/>
                  <a:gd name="T33" fmla="*/ 1249 h 1837"/>
                  <a:gd name="T34" fmla="*/ 25 w 2309"/>
                  <a:gd name="T35" fmla="*/ 1177 h 1837"/>
                  <a:gd name="T36" fmla="*/ 3 w 2309"/>
                  <a:gd name="T37" fmla="*/ 1098 h 1837"/>
                  <a:gd name="T38" fmla="*/ 3 w 2309"/>
                  <a:gd name="T39" fmla="*/ 1018 h 1837"/>
                  <a:gd name="T40" fmla="*/ 25 w 2309"/>
                  <a:gd name="T41" fmla="*/ 940 h 1837"/>
                  <a:gd name="T42" fmla="*/ 66 w 2309"/>
                  <a:gd name="T43" fmla="*/ 867 h 1837"/>
                  <a:gd name="T44" fmla="*/ 126 w 2309"/>
                  <a:gd name="T45" fmla="*/ 806 h 1837"/>
                  <a:gd name="T46" fmla="*/ 199 w 2309"/>
                  <a:gd name="T47" fmla="*/ 765 h 1837"/>
                  <a:gd name="T48" fmla="*/ 278 w 2309"/>
                  <a:gd name="T49" fmla="*/ 744 h 1837"/>
                  <a:gd name="T50" fmla="*/ 359 w 2309"/>
                  <a:gd name="T51" fmla="*/ 744 h 1837"/>
                  <a:gd name="T52" fmla="*/ 437 w 2309"/>
                  <a:gd name="T53" fmla="*/ 765 h 1837"/>
                  <a:gd name="T54" fmla="*/ 509 w 2309"/>
                  <a:gd name="T55" fmla="*/ 806 h 1837"/>
                  <a:gd name="T56" fmla="*/ 654 w 2309"/>
                  <a:gd name="T57" fmla="*/ 946 h 1837"/>
                  <a:gd name="T58" fmla="*/ 708 w 2309"/>
                  <a:gd name="T59" fmla="*/ 985 h 1837"/>
                  <a:gd name="T60" fmla="*/ 770 w 2309"/>
                  <a:gd name="T61" fmla="*/ 1000 h 1837"/>
                  <a:gd name="T62" fmla="*/ 832 w 2309"/>
                  <a:gd name="T63" fmla="*/ 995 h 1837"/>
                  <a:gd name="T64" fmla="*/ 890 w 2309"/>
                  <a:gd name="T65" fmla="*/ 968 h 1837"/>
                  <a:gd name="T66" fmla="*/ 1771 w 2309"/>
                  <a:gd name="T67" fmla="*/ 95 h 1837"/>
                  <a:gd name="T68" fmla="*/ 1839 w 2309"/>
                  <a:gd name="T69" fmla="*/ 42 h 1837"/>
                  <a:gd name="T70" fmla="*/ 1917 w 2309"/>
                  <a:gd name="T71" fmla="*/ 10 h 1837"/>
                  <a:gd name="T72" fmla="*/ 1999 w 2309"/>
                  <a:gd name="T73" fmla="*/ 0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9" h="1837">
                    <a:moveTo>
                      <a:pt x="1999" y="0"/>
                    </a:moveTo>
                    <a:lnTo>
                      <a:pt x="2040" y="4"/>
                    </a:lnTo>
                    <a:lnTo>
                      <a:pt x="2082" y="12"/>
                    </a:lnTo>
                    <a:lnTo>
                      <a:pt x="2120" y="26"/>
                    </a:lnTo>
                    <a:lnTo>
                      <a:pt x="2158" y="46"/>
                    </a:lnTo>
                    <a:lnTo>
                      <a:pt x="2193" y="71"/>
                    </a:lnTo>
                    <a:lnTo>
                      <a:pt x="2226" y="101"/>
                    </a:lnTo>
                    <a:lnTo>
                      <a:pt x="2252" y="133"/>
                    </a:lnTo>
                    <a:lnTo>
                      <a:pt x="2274" y="168"/>
                    </a:lnTo>
                    <a:lnTo>
                      <a:pt x="2290" y="206"/>
                    </a:lnTo>
                    <a:lnTo>
                      <a:pt x="2302" y="243"/>
                    </a:lnTo>
                    <a:lnTo>
                      <a:pt x="2308" y="283"/>
                    </a:lnTo>
                    <a:lnTo>
                      <a:pt x="2309" y="323"/>
                    </a:lnTo>
                    <a:lnTo>
                      <a:pt x="2305" y="363"/>
                    </a:lnTo>
                    <a:lnTo>
                      <a:pt x="2296" y="403"/>
                    </a:lnTo>
                    <a:lnTo>
                      <a:pt x="2283" y="442"/>
                    </a:lnTo>
                    <a:lnTo>
                      <a:pt x="2265" y="478"/>
                    </a:lnTo>
                    <a:lnTo>
                      <a:pt x="2240" y="513"/>
                    </a:lnTo>
                    <a:lnTo>
                      <a:pt x="2212" y="544"/>
                    </a:lnTo>
                    <a:lnTo>
                      <a:pt x="1009" y="1744"/>
                    </a:lnTo>
                    <a:lnTo>
                      <a:pt x="977" y="1773"/>
                    </a:lnTo>
                    <a:lnTo>
                      <a:pt x="942" y="1796"/>
                    </a:lnTo>
                    <a:lnTo>
                      <a:pt x="906" y="1814"/>
                    </a:lnTo>
                    <a:lnTo>
                      <a:pt x="867" y="1826"/>
                    </a:lnTo>
                    <a:lnTo>
                      <a:pt x="827" y="1835"/>
                    </a:lnTo>
                    <a:lnTo>
                      <a:pt x="786" y="1837"/>
                    </a:lnTo>
                    <a:lnTo>
                      <a:pt x="745" y="1835"/>
                    </a:lnTo>
                    <a:lnTo>
                      <a:pt x="703" y="1826"/>
                    </a:lnTo>
                    <a:lnTo>
                      <a:pt x="665" y="1814"/>
                    </a:lnTo>
                    <a:lnTo>
                      <a:pt x="628" y="1796"/>
                    </a:lnTo>
                    <a:lnTo>
                      <a:pt x="593" y="1773"/>
                    </a:lnTo>
                    <a:lnTo>
                      <a:pt x="562" y="1744"/>
                    </a:lnTo>
                    <a:lnTo>
                      <a:pt x="94" y="1282"/>
                    </a:lnTo>
                    <a:lnTo>
                      <a:pt x="66" y="1249"/>
                    </a:lnTo>
                    <a:lnTo>
                      <a:pt x="43" y="1214"/>
                    </a:lnTo>
                    <a:lnTo>
                      <a:pt x="25" y="1177"/>
                    </a:lnTo>
                    <a:lnTo>
                      <a:pt x="11" y="1138"/>
                    </a:lnTo>
                    <a:lnTo>
                      <a:pt x="3" y="1098"/>
                    </a:lnTo>
                    <a:lnTo>
                      <a:pt x="0" y="1058"/>
                    </a:lnTo>
                    <a:lnTo>
                      <a:pt x="3" y="1018"/>
                    </a:lnTo>
                    <a:lnTo>
                      <a:pt x="11" y="979"/>
                    </a:lnTo>
                    <a:lnTo>
                      <a:pt x="25" y="940"/>
                    </a:lnTo>
                    <a:lnTo>
                      <a:pt x="43" y="902"/>
                    </a:lnTo>
                    <a:lnTo>
                      <a:pt x="66" y="867"/>
                    </a:lnTo>
                    <a:lnTo>
                      <a:pt x="94" y="835"/>
                    </a:lnTo>
                    <a:lnTo>
                      <a:pt x="126" y="806"/>
                    </a:lnTo>
                    <a:lnTo>
                      <a:pt x="162" y="783"/>
                    </a:lnTo>
                    <a:lnTo>
                      <a:pt x="199" y="765"/>
                    </a:lnTo>
                    <a:lnTo>
                      <a:pt x="238" y="751"/>
                    </a:lnTo>
                    <a:lnTo>
                      <a:pt x="278" y="744"/>
                    </a:lnTo>
                    <a:lnTo>
                      <a:pt x="318" y="742"/>
                    </a:lnTo>
                    <a:lnTo>
                      <a:pt x="359" y="744"/>
                    </a:lnTo>
                    <a:lnTo>
                      <a:pt x="398" y="751"/>
                    </a:lnTo>
                    <a:lnTo>
                      <a:pt x="437" y="765"/>
                    </a:lnTo>
                    <a:lnTo>
                      <a:pt x="474" y="783"/>
                    </a:lnTo>
                    <a:lnTo>
                      <a:pt x="509" y="806"/>
                    </a:lnTo>
                    <a:lnTo>
                      <a:pt x="542" y="835"/>
                    </a:lnTo>
                    <a:lnTo>
                      <a:pt x="654" y="946"/>
                    </a:lnTo>
                    <a:lnTo>
                      <a:pt x="680" y="968"/>
                    </a:lnTo>
                    <a:lnTo>
                      <a:pt x="708" y="985"/>
                    </a:lnTo>
                    <a:lnTo>
                      <a:pt x="739" y="995"/>
                    </a:lnTo>
                    <a:lnTo>
                      <a:pt x="770" y="1000"/>
                    </a:lnTo>
                    <a:lnTo>
                      <a:pt x="802" y="1000"/>
                    </a:lnTo>
                    <a:lnTo>
                      <a:pt x="832" y="995"/>
                    </a:lnTo>
                    <a:lnTo>
                      <a:pt x="862" y="985"/>
                    </a:lnTo>
                    <a:lnTo>
                      <a:pt x="890" y="968"/>
                    </a:lnTo>
                    <a:lnTo>
                      <a:pt x="917" y="946"/>
                    </a:lnTo>
                    <a:lnTo>
                      <a:pt x="1771" y="95"/>
                    </a:lnTo>
                    <a:lnTo>
                      <a:pt x="1804" y="64"/>
                    </a:lnTo>
                    <a:lnTo>
                      <a:pt x="1839" y="42"/>
                    </a:lnTo>
                    <a:lnTo>
                      <a:pt x="1878" y="23"/>
                    </a:lnTo>
                    <a:lnTo>
                      <a:pt x="1917" y="10"/>
                    </a:lnTo>
                    <a:lnTo>
                      <a:pt x="1958" y="3"/>
                    </a:lnTo>
                    <a:lnTo>
                      <a:pt x="19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55533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87" y="424759"/>
            <a:ext cx="10515600" cy="1325563"/>
          </a:xfrm>
        </p:spPr>
        <p:txBody>
          <a:bodyPr/>
          <a:lstStyle/>
          <a:p>
            <a:r>
              <a:rPr lang="en-US" dirty="0"/>
              <a:t>Medicaid Enrollment Trend</a:t>
            </a:r>
          </a:p>
        </p:txBody>
      </p:sp>
      <p:sp>
        <p:nvSpPr>
          <p:cNvPr id="7" name="Slide Number Placeholder 3">
            <a:extLst>
              <a:ext uri="{FF2B5EF4-FFF2-40B4-BE49-F238E27FC236}">
                <a16:creationId xmlns:a16="http://schemas.microsoft.com/office/drawing/2014/main" id="{A4301207-4B25-45B8-9550-9F1ECFDAFD79}"/>
              </a:ext>
            </a:extLst>
          </p:cNvPr>
          <p:cNvSpPr txBox="1">
            <a:spLocks/>
          </p:cNvSpPr>
          <p:nvPr/>
        </p:nvSpPr>
        <p:spPr>
          <a:xfrm>
            <a:off x="135143" y="628915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Chart 12" descr="Medicaid Enrollment: January 2023 through November 2025 Renewals graph data. The trend shows a downward trend due to the end of the COVID-19 panademic having man cases of Kentuckians needing health insurance coverage.">
            <a:extLst>
              <a:ext uri="{FF2B5EF4-FFF2-40B4-BE49-F238E27FC236}">
                <a16:creationId xmlns:a16="http://schemas.microsoft.com/office/drawing/2014/main" id="{CC1A7966-A41C-52ED-2DC0-426D85513B6E}"/>
              </a:ext>
            </a:extLst>
          </p:cNvPr>
          <p:cNvGraphicFramePr/>
          <p:nvPr>
            <p:extLst>
              <p:ext uri="{D42A27DB-BD31-4B8C-83A1-F6EECF244321}">
                <p14:modId xmlns:p14="http://schemas.microsoft.com/office/powerpoint/2010/main" val="3535611046"/>
              </p:ext>
            </p:extLst>
          </p:nvPr>
        </p:nvGraphicFramePr>
        <p:xfrm>
          <a:off x="309092" y="1171977"/>
          <a:ext cx="11372045" cy="4966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787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E2285-34D9-E5BF-2C18-B3C7E00BC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80AA0-100C-16A0-2BFD-910ED025F420}"/>
              </a:ext>
            </a:extLst>
          </p:cNvPr>
          <p:cNvSpPr>
            <a:spLocks noGrp="1"/>
          </p:cNvSpPr>
          <p:nvPr>
            <p:ph type="ctrTitle"/>
          </p:nvPr>
        </p:nvSpPr>
        <p:spPr>
          <a:xfrm>
            <a:off x="1524000" y="3429000"/>
            <a:ext cx="9144000" cy="1257214"/>
          </a:xfrm>
        </p:spPr>
        <p:txBody>
          <a:bodyPr/>
          <a:lstStyle/>
          <a:p>
            <a:r>
              <a:rPr lang="en-US" u="sng" dirty="0">
                <a:solidFill>
                  <a:srgbClr val="6BB5DD"/>
                </a:solidFill>
              </a:rPr>
              <a:t>1915(c) Community Health for Improved Lives and Development (CHILD) Waiver</a:t>
            </a:r>
          </a:p>
        </p:txBody>
      </p:sp>
    </p:spTree>
    <p:extLst>
      <p:ext uri="{BB962C8B-B14F-4D97-AF65-F5344CB8AC3E}">
        <p14:creationId xmlns:p14="http://schemas.microsoft.com/office/powerpoint/2010/main" val="181606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D1373-B94C-5ED8-69FB-0628AA31F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D9B7F-34B8-3FC4-D60A-5E8033D9970D}"/>
              </a:ext>
            </a:extLst>
          </p:cNvPr>
          <p:cNvSpPr>
            <a:spLocks noGrp="1"/>
          </p:cNvSpPr>
          <p:nvPr>
            <p:ph type="ctrTitle"/>
          </p:nvPr>
        </p:nvSpPr>
        <p:spPr>
          <a:xfrm>
            <a:off x="801974" y="882631"/>
            <a:ext cx="4925057" cy="3465633"/>
          </a:xfrm>
          <a:solidFill>
            <a:schemeClr val="bg1"/>
          </a:solidFill>
          <a:ln w="31750">
            <a:solidFill>
              <a:srgbClr val="ADC084"/>
            </a:solidFill>
          </a:ln>
        </p:spPr>
        <p:txBody>
          <a:bodyPr vert="horz" lIns="91440" tIns="45720" rIns="91440" bIns="45720" rtlCol="0" anchor="ctr">
            <a:normAutofit/>
          </a:bodyPr>
          <a:lstStyle/>
          <a:p>
            <a:r>
              <a:rPr lang="en-US" sz="4000" b="1" kern="1200" dirty="0">
                <a:solidFill>
                  <a:srgbClr val="003865"/>
                </a:solidFill>
                <a:latin typeface="+mn-lt"/>
                <a:ea typeface="+mj-ea"/>
                <a:cs typeface="+mj-cs"/>
              </a:rPr>
              <a:t>1915(c) CHILD Waiver</a:t>
            </a:r>
          </a:p>
        </p:txBody>
      </p:sp>
      <p:pic>
        <p:nvPicPr>
          <p:cNvPr id="5" name="Picture 4" descr="State of Kentucky">
            <a:extLst>
              <a:ext uri="{FF2B5EF4-FFF2-40B4-BE49-F238E27FC236}">
                <a16:creationId xmlns:a16="http://schemas.microsoft.com/office/drawing/2014/main" id="{BAB137FA-777E-35B2-23CD-8B8576790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243637"/>
            <a:ext cx="5851705" cy="2574750"/>
          </a:xfrm>
          <a:prstGeom prst="rect">
            <a:avLst/>
          </a:prstGeom>
        </p:spPr>
      </p:pic>
      <p:sp>
        <p:nvSpPr>
          <p:cNvPr id="3" name="Slide Number Placeholder 3">
            <a:extLst>
              <a:ext uri="{FF2B5EF4-FFF2-40B4-BE49-F238E27FC236}">
                <a16:creationId xmlns:a16="http://schemas.microsoft.com/office/drawing/2014/main" id="{0499E9D8-C745-A03F-B8D6-9290B117C168}"/>
              </a:ext>
            </a:extLst>
          </p:cNvPr>
          <p:cNvSpPr>
            <a:spLocks/>
          </p:cNvSpPr>
          <p:nvPr/>
        </p:nvSpPr>
        <p:spPr bwMode="auto">
          <a:xfrm>
            <a:off x="227013" y="6265647"/>
            <a:ext cx="2743200" cy="4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8C0162E-702E-432E-9F68-A3CD29681C94}" type="slidenum">
              <a:rPr kumimoji="0" lang="en-US"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642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AEDFA-8A30-4F98-D587-F834898DD447}"/>
              </a:ext>
            </a:extLst>
          </p:cNvPr>
          <p:cNvSpPr>
            <a:spLocks noGrp="1"/>
          </p:cNvSpPr>
          <p:nvPr>
            <p:ph type="title"/>
          </p:nvPr>
        </p:nvSpPr>
        <p:spPr/>
        <p:txBody>
          <a:bodyPr/>
          <a:lstStyle/>
          <a:p>
            <a:r>
              <a:rPr lang="en-US" dirty="0"/>
              <a:t>What is the 1915(c) CHILD Waiver?</a:t>
            </a:r>
          </a:p>
        </p:txBody>
      </p:sp>
      <p:sp>
        <p:nvSpPr>
          <p:cNvPr id="6" name="Content Placeholder 5">
            <a:extLst>
              <a:ext uri="{FF2B5EF4-FFF2-40B4-BE49-F238E27FC236}">
                <a16:creationId xmlns:a16="http://schemas.microsoft.com/office/drawing/2014/main" id="{825E7655-CD14-9F3F-F861-BAB409E33D2C}"/>
              </a:ext>
            </a:extLst>
          </p:cNvPr>
          <p:cNvSpPr>
            <a:spLocks noGrp="1"/>
          </p:cNvSpPr>
          <p:nvPr>
            <p:ph idx="1"/>
          </p:nvPr>
        </p:nvSpPr>
        <p:spPr>
          <a:xfrm>
            <a:off x="838200" y="1770434"/>
            <a:ext cx="10515600" cy="4210236"/>
          </a:xfrm>
        </p:spPr>
        <p:txBody>
          <a:bodyPr/>
          <a:lstStyle/>
          <a:p>
            <a:r>
              <a:rPr lang="en-US" sz="2400" b="1" dirty="0"/>
              <a:t>Community Health for Improved Lives and Development</a:t>
            </a:r>
          </a:p>
          <a:p>
            <a:pPr lvl="1">
              <a:spcAft>
                <a:spcPts val="1200"/>
              </a:spcAft>
            </a:pPr>
            <a:r>
              <a:rPr lang="en-US" sz="2000" dirty="0">
                <a:ea typeface="Calibri" panose="020F0502020204030204" pitchFamily="34" charset="0"/>
                <a:cs typeface="Times New Roman" panose="02020603050405020304" pitchFamily="18" charset="0"/>
              </a:rPr>
              <a:t>The CHILD Waiver is a new Kentucky Medicaid program designed to help Kentucky children and youth with significant behavioral health or developmental challenges get the services they need, while staying at home, in school, and in their communities.</a:t>
            </a:r>
          </a:p>
          <a:p>
            <a:pPr lvl="1">
              <a:spcAft>
                <a:spcPts val="1200"/>
              </a:spcAft>
            </a:pPr>
            <a:r>
              <a:rPr lang="en-US" sz="2000" b="1" dirty="0"/>
              <a:t>Anticipated January 2026.</a:t>
            </a:r>
          </a:p>
          <a:p>
            <a:pPr marL="457200" lvl="1" indent="0">
              <a:spcAft>
                <a:spcPts val="1200"/>
              </a:spcAft>
              <a:buNone/>
            </a:pPr>
            <a:endParaRPr lang="en-US" sz="1050" b="1" dirty="0"/>
          </a:p>
          <a:p>
            <a:r>
              <a:rPr lang="en-US" sz="2400" b="1" dirty="0"/>
              <a:t>Serving Children &amp; Youth with Most Complex Needs</a:t>
            </a:r>
          </a:p>
          <a:p>
            <a:pPr lvl="1">
              <a:spcAft>
                <a:spcPts val="1200"/>
              </a:spcAft>
            </a:pPr>
            <a:r>
              <a:rPr lang="en-US" sz="2000" dirty="0">
                <a:solidFill>
                  <a:prstClr val="black"/>
                </a:solidFill>
              </a:rPr>
              <a:t>Focused on children and youth stepping out of acute inpatient care or at risk of out-of-home placement due to requiring intensive behavioral health and residential supports. </a:t>
            </a:r>
          </a:p>
          <a:p>
            <a:pPr lvl="1">
              <a:spcAft>
                <a:spcPts val="1200"/>
              </a:spcAft>
            </a:pPr>
            <a:r>
              <a:rPr lang="en-US" sz="2000" dirty="0">
                <a:solidFill>
                  <a:prstClr val="black"/>
                </a:solidFill>
              </a:rPr>
              <a:t>CHILD waiver includes clinical therapeutic services designed to foster a step-down approach, coming from the highest level of care to return to home and the community.</a:t>
            </a:r>
          </a:p>
          <a:p>
            <a:pPr marL="457200" lvl="1" indent="0">
              <a:buNone/>
            </a:pPr>
            <a:endParaRPr lang="en-US" b="1" dirty="0"/>
          </a:p>
        </p:txBody>
      </p:sp>
      <p:sp>
        <p:nvSpPr>
          <p:cNvPr id="4" name="Slide Number Placeholder 3">
            <a:extLst>
              <a:ext uri="{FF2B5EF4-FFF2-40B4-BE49-F238E27FC236}">
                <a16:creationId xmlns:a16="http://schemas.microsoft.com/office/drawing/2014/main" id="{5D271142-718E-17E5-E403-6D35172A6A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6A6944-F601-477E-B16E-B12B2A3FF70B}" type="slidenum">
              <a:rPr kumimoji="0" lang="en-US" sz="18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82925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385B-7C28-FD03-5BAF-A3154E6C9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EFC1F-41B5-5C8E-3CB3-9BE45DDEB39E}"/>
              </a:ext>
            </a:extLst>
          </p:cNvPr>
          <p:cNvSpPr>
            <a:spLocks noGrp="1"/>
          </p:cNvSpPr>
          <p:nvPr>
            <p:ph type="title"/>
          </p:nvPr>
        </p:nvSpPr>
        <p:spPr/>
        <p:txBody>
          <a:bodyPr/>
          <a:lstStyle/>
          <a:p>
            <a:r>
              <a:rPr lang="en-US" dirty="0"/>
              <a:t>Who does the 1915(c) CHILD Waiver Help?</a:t>
            </a:r>
          </a:p>
        </p:txBody>
      </p:sp>
      <p:sp>
        <p:nvSpPr>
          <p:cNvPr id="3" name="Content Placeholder 2">
            <a:extLst>
              <a:ext uri="{FF2B5EF4-FFF2-40B4-BE49-F238E27FC236}">
                <a16:creationId xmlns:a16="http://schemas.microsoft.com/office/drawing/2014/main" id="{E2434FB9-9632-2939-3EB9-5686D753314B}"/>
              </a:ext>
            </a:extLst>
          </p:cNvPr>
          <p:cNvSpPr>
            <a:spLocks noGrp="1"/>
          </p:cNvSpPr>
          <p:nvPr>
            <p:ph idx="1"/>
          </p:nvPr>
        </p:nvSpPr>
        <p:spPr/>
        <p:txBody>
          <a:bodyPr/>
          <a:lstStyle/>
          <a:p>
            <a:pPr marL="457200" indent="-457200">
              <a:lnSpc>
                <a:spcPct val="100000"/>
              </a:lnSpc>
              <a:spcBef>
                <a:spcPts val="500"/>
              </a:spcBef>
              <a:spcAft>
                <a:spcPts val="500"/>
              </a:spcAft>
            </a:pPr>
            <a:r>
              <a:rPr lang="en-US" b="1" dirty="0"/>
              <a:t>Children and Youth</a:t>
            </a:r>
          </a:p>
          <a:p>
            <a:pPr marL="914400" lvl="1" indent="-457200">
              <a:lnSpc>
                <a:spcPct val="100000"/>
              </a:lnSpc>
              <a:spcAft>
                <a:spcPts val="500"/>
              </a:spcAft>
              <a:buSzPct val="82000"/>
              <a:buFont typeface="Courier New" panose="02070309020205020404" pitchFamily="49" charset="0"/>
              <a:buChar char="o"/>
            </a:pPr>
            <a:r>
              <a:rPr lang="en-US" dirty="0"/>
              <a:t>Under age 21,</a:t>
            </a:r>
            <a:endParaRPr lang="en-US" dirty="0">
              <a:ea typeface="Calibri"/>
              <a:cs typeface="Calibri"/>
            </a:endParaRPr>
          </a:p>
          <a:p>
            <a:pPr marL="914400" lvl="1" indent="-457200">
              <a:lnSpc>
                <a:spcPct val="100000"/>
              </a:lnSpc>
              <a:spcAft>
                <a:spcPts val="500"/>
              </a:spcAft>
              <a:buSzPct val="82000"/>
              <a:buFont typeface="Courier New" panose="02070309020205020404" pitchFamily="49" charset="0"/>
              <a:buChar char="o"/>
            </a:pPr>
            <a:r>
              <a:rPr lang="en-US" dirty="0"/>
              <a:t>With significant behavioral health or developmental needs.</a:t>
            </a:r>
            <a:endParaRPr lang="en-US" dirty="0">
              <a:ea typeface="Calibri"/>
              <a:cs typeface="Calibri"/>
            </a:endParaRPr>
          </a:p>
          <a:p>
            <a:pPr marL="914400" lvl="1" indent="-457200">
              <a:lnSpc>
                <a:spcPct val="100000"/>
              </a:lnSpc>
              <a:spcAft>
                <a:spcPts val="500"/>
              </a:spcAft>
              <a:buSzPct val="82000"/>
              <a:buFont typeface="Courier New" panose="02070309020205020404" pitchFamily="49" charset="0"/>
              <a:buChar char="o"/>
            </a:pPr>
            <a:r>
              <a:rPr lang="en-US" dirty="0"/>
              <a:t>Kentucky children and youth who:</a:t>
            </a:r>
            <a:endParaRPr lang="en-US" dirty="0">
              <a:ea typeface="Calibri"/>
              <a:cs typeface="Calibri"/>
            </a:endParaRPr>
          </a:p>
          <a:p>
            <a:pPr lvl="2">
              <a:lnSpc>
                <a:spcPct val="100000"/>
              </a:lnSpc>
              <a:spcAft>
                <a:spcPts val="500"/>
              </a:spcAft>
              <a:buSzPct val="82000"/>
              <a:buFont typeface="Wingdings" panose="05000000000000000000" pitchFamily="2" charset="2"/>
              <a:buChar char="§"/>
            </a:pPr>
            <a:r>
              <a:rPr lang="en-US" dirty="0"/>
              <a:t>Need a level of care like what would be provided in an inpatient facility, intermediate care facility for individuals with intellectual disabilities (ICF/IID), or hospital.</a:t>
            </a:r>
            <a:endParaRPr lang="en-US" dirty="0">
              <a:ea typeface="Calibri"/>
              <a:cs typeface="Calibri"/>
            </a:endParaRPr>
          </a:p>
          <a:p>
            <a:pPr lvl="2">
              <a:lnSpc>
                <a:spcPct val="100000"/>
              </a:lnSpc>
              <a:spcAft>
                <a:spcPts val="500"/>
              </a:spcAft>
              <a:buSzPct val="82000"/>
              <a:buFont typeface="Wingdings" panose="05000000000000000000" pitchFamily="2" charset="2"/>
              <a:buChar char="§"/>
            </a:pPr>
            <a:r>
              <a:rPr lang="en-US" dirty="0"/>
              <a:t>Can be safely supported at home or in the community with the right services.</a:t>
            </a:r>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E44BDF61-B0C7-F8F9-9873-161E36C5CF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6A6944-F601-477E-B16E-B12B2A3FF70B}" type="slidenum">
              <a:rPr kumimoji="0" lang="en-US" sz="18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54677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F366-D41C-C875-661E-1781E8383724}"/>
              </a:ext>
            </a:extLst>
          </p:cNvPr>
          <p:cNvSpPr>
            <a:spLocks noGrp="1"/>
          </p:cNvSpPr>
          <p:nvPr>
            <p:ph type="title"/>
          </p:nvPr>
        </p:nvSpPr>
        <p:spPr/>
        <p:txBody>
          <a:bodyPr/>
          <a:lstStyle/>
          <a:p>
            <a:r>
              <a:rPr lang="en-US" dirty="0"/>
              <a:t>Who does the 1915(c) CHILD Waiver Help?</a:t>
            </a:r>
          </a:p>
        </p:txBody>
      </p:sp>
      <p:sp>
        <p:nvSpPr>
          <p:cNvPr id="4" name="Slide Number Placeholder 3">
            <a:extLst>
              <a:ext uri="{FF2B5EF4-FFF2-40B4-BE49-F238E27FC236}">
                <a16:creationId xmlns:a16="http://schemas.microsoft.com/office/drawing/2014/main" id="{2571B3A2-794F-6709-E975-9113B6DA9B2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6A6944-F601-477E-B16E-B12B2A3FF70B}" type="slidenum">
              <a:rPr kumimoji="0" lang="en-US" sz="18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8" name="object 3">
            <a:extLst>
              <a:ext uri="{FF2B5EF4-FFF2-40B4-BE49-F238E27FC236}">
                <a16:creationId xmlns:a16="http://schemas.microsoft.com/office/drawing/2014/main" id="{771BF225-131E-68CA-4E19-A3C2C5CA5CF2}"/>
              </a:ext>
            </a:extLst>
          </p:cNvPr>
          <p:cNvSpPr txBox="1"/>
          <p:nvPr/>
        </p:nvSpPr>
        <p:spPr>
          <a:xfrm>
            <a:off x="973455" y="1690688"/>
            <a:ext cx="10380345" cy="2845010"/>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Enrollment</a:t>
            </a:r>
            <a:r>
              <a:rPr kumimoji="0" sz="2400" b="1" i="0" u="none" strike="noStrike" kern="1200" cap="none" spc="-9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is</a:t>
            </a:r>
            <a:r>
              <a:rPr kumimoji="0" sz="2400" b="1"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targeted</a:t>
            </a:r>
            <a:r>
              <a:rPr kumimoji="0" sz="2400" b="1" i="0" u="none" strike="noStrike" kern="1200" cap="none" spc="-9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to</a:t>
            </a:r>
            <a:r>
              <a:rPr kumimoji="0" sz="2400" b="1"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those</a:t>
            </a:r>
            <a:r>
              <a:rPr kumimoji="0" sz="2400" b="1" i="0" u="none" strike="noStrike" kern="1200" cap="none" spc="-8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who</a:t>
            </a:r>
            <a:r>
              <a:rPr kumimoji="0" sz="2400" b="1"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have</a:t>
            </a:r>
            <a:r>
              <a:rPr kumimoji="0" sz="2400" b="1" i="0" u="none" strike="noStrike" kern="1200" cap="none" spc="-7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exhausted</a:t>
            </a:r>
            <a:r>
              <a:rPr kumimoji="0" sz="2400" b="1" i="0" u="none" strike="noStrike" kern="1200" cap="none" spc="-10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supports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and</a:t>
            </a:r>
            <a:r>
              <a:rPr kumimoji="0" sz="2400" b="1" i="0" u="none" strike="noStrike" kern="1200" cap="none" spc="-5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services</a:t>
            </a:r>
            <a:r>
              <a:rPr kumimoji="0" sz="2400" b="1"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enabling</a:t>
            </a:r>
            <a:r>
              <a:rPr kumimoji="0" sz="2400" b="1" i="0" u="none" strike="noStrike" kern="1200" cap="none" spc="-6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them</a:t>
            </a:r>
            <a:r>
              <a:rPr kumimoji="0" sz="2400" b="1" i="0" u="none" strike="noStrike" kern="1200" cap="none" spc="-2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to</a:t>
            </a:r>
            <a:r>
              <a:rPr kumimoji="0" sz="2400" b="1"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remain</a:t>
            </a:r>
            <a:r>
              <a:rPr kumimoji="0" sz="2400" b="1" i="0" u="none" strike="noStrike" kern="1200" cap="none" spc="-5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in</a:t>
            </a:r>
            <a:r>
              <a:rPr kumimoji="0" sz="2400" b="1"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the</a:t>
            </a:r>
            <a:r>
              <a:rPr kumimoji="0" sz="2400" b="1" i="0" u="none" strike="noStrike" kern="1200" cap="none" spc="-3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community</a:t>
            </a:r>
            <a:r>
              <a:rPr kumimoji="0" sz="2400" b="1" i="0" u="none" strike="noStrike" kern="1200" cap="none" spc="-45" normalizeH="0" baseline="0" noProof="0" dirty="0">
                <a:ln>
                  <a:noFill/>
                </a:ln>
                <a:solidFill>
                  <a:prstClr val="black"/>
                </a:solidFill>
                <a:effectLst/>
                <a:uLnTx/>
                <a:uFillTx/>
                <a:latin typeface="Aptos" panose="020B0004020202020204" pitchFamily="34" charset="0"/>
                <a:ea typeface="+mn-ea"/>
                <a:cs typeface="Calibri"/>
              </a:rPr>
              <a:t> </a:t>
            </a:r>
            <a:r>
              <a:rPr kumimoji="0" sz="2400" b="1"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and:</a:t>
            </a:r>
            <a:endPar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474345" marR="0" lvl="0" indent="-461645" algn="l" defTabSz="914400" rtl="0" eaLnBrk="1" fontAlgn="auto" latinLnBrk="0" hangingPunct="1">
              <a:lnSpc>
                <a:spcPct val="100000"/>
              </a:lnSpc>
              <a:spcBef>
                <a:spcPts val="1215"/>
              </a:spcBef>
              <a:spcAft>
                <a:spcPts val="0"/>
              </a:spcAft>
              <a:buClrTx/>
              <a:buSzTx/>
              <a:buFont typeface="Arial"/>
              <a:buChar char="•"/>
              <a:tabLst>
                <a:tab pos="474345" algn="l"/>
              </a:tabLst>
              <a:defRPr/>
            </a:pP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Are</a:t>
            </a:r>
            <a:r>
              <a:rPr kumimoji="0" sz="2400" b="0" i="0" u="none" strike="noStrike" kern="1200" cap="none" spc="-4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or</a:t>
            </a:r>
            <a:r>
              <a:rPr kumimoji="0" sz="2400" b="0"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at</a:t>
            </a:r>
            <a:r>
              <a:rPr kumimoji="0" sz="2400" b="0" i="0" u="none" strike="noStrike" kern="1200" cap="none" spc="-4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risk</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of</a:t>
            </a:r>
            <a:r>
              <a:rPr kumimoji="0" sz="2400" b="0" i="0" u="none" strike="noStrike" kern="1200" cap="none" spc="-4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being</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 unhoused</a:t>
            </a:r>
            <a:endPar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474345" marR="0" lvl="0" indent="-461645" algn="l" defTabSz="914400" rtl="0" eaLnBrk="1" fontAlgn="auto" latinLnBrk="0" hangingPunct="1">
              <a:lnSpc>
                <a:spcPct val="100000"/>
              </a:lnSpc>
              <a:spcBef>
                <a:spcPts val="1200"/>
              </a:spcBef>
              <a:spcAft>
                <a:spcPts val="0"/>
              </a:spcAft>
              <a:buClrTx/>
              <a:buSzTx/>
              <a:buFont typeface="Arial"/>
              <a:buChar char="•"/>
              <a:tabLst>
                <a:tab pos="474345" algn="l"/>
              </a:tabLst>
              <a:defRPr/>
            </a:pP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Have</a:t>
            </a:r>
            <a:r>
              <a:rPr kumimoji="0" sz="2400" b="0" i="0" u="none" strike="noStrike" kern="1200" cap="none" spc="-7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a:t>
            </a:r>
            <a:r>
              <a:rPr kumimoji="0" sz="2400" b="0" i="0" u="none" strike="noStrike" kern="1200" cap="none" spc="-7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history</a:t>
            </a:r>
            <a:r>
              <a:rPr kumimoji="0" sz="2400" b="0" i="0" u="none" strike="noStrike" kern="1200" cap="none" spc="-6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of</a:t>
            </a:r>
            <a:r>
              <a:rPr kumimoji="0" sz="2400" b="0" i="0" u="none" strike="noStrike" kern="1200" cap="none" spc="-8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at</a:t>
            </a:r>
            <a:r>
              <a:rPr kumimoji="0" sz="2400" b="0" i="0" u="none" strike="noStrike" kern="1200" cap="none" spc="-7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least</a:t>
            </a:r>
            <a:r>
              <a:rPr kumimoji="0" sz="2400" b="0" i="0" u="none" strike="noStrike" kern="1200" cap="none" spc="-8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two</a:t>
            </a:r>
            <a:r>
              <a:rPr kumimoji="0" sz="2400" b="0" i="0" u="none" strike="noStrike" kern="1200" cap="none" spc="-7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different</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foster</a:t>
            </a:r>
            <a:r>
              <a:rPr kumimoji="0" sz="2400" b="0" i="0" u="none" strike="noStrike" kern="1200" cap="none" spc="-8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care</a:t>
            </a:r>
            <a:r>
              <a:rPr kumimoji="0" sz="2400" b="0"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placements</a:t>
            </a:r>
            <a:endPar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474345" marR="0" lvl="0" indent="-461645" algn="l" defTabSz="914400" rtl="0" eaLnBrk="1" fontAlgn="auto" latinLnBrk="0" hangingPunct="1">
              <a:lnSpc>
                <a:spcPct val="100000"/>
              </a:lnSpc>
              <a:spcBef>
                <a:spcPts val="1200"/>
              </a:spcBef>
              <a:spcAft>
                <a:spcPts val="0"/>
              </a:spcAft>
              <a:buClrTx/>
              <a:buSzTx/>
              <a:buFont typeface="Arial"/>
              <a:buChar char="•"/>
              <a:tabLst>
                <a:tab pos="474345" algn="l"/>
              </a:tabLst>
              <a:defRPr/>
            </a:pP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Have</a:t>
            </a:r>
            <a:r>
              <a:rPr kumimoji="0" sz="2400" b="0"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at</a:t>
            </a:r>
            <a:r>
              <a:rPr kumimoji="0" sz="2400" b="0"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least</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five</a:t>
            </a:r>
            <a:r>
              <a:rPr kumimoji="0" sz="2400" b="0"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contacts</a:t>
            </a:r>
            <a:r>
              <a:rPr kumimoji="0" sz="2400" b="0" i="0" u="none" strike="noStrike" kern="1200" cap="none" spc="-6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with</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law</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enforcement</a:t>
            </a:r>
            <a:endPar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474345" marR="0" lvl="0" indent="-461645" algn="l" defTabSz="914400" rtl="0" eaLnBrk="1" fontAlgn="auto" latinLnBrk="0" hangingPunct="1">
              <a:lnSpc>
                <a:spcPct val="100000"/>
              </a:lnSpc>
              <a:spcBef>
                <a:spcPts val="1205"/>
              </a:spcBef>
              <a:spcAft>
                <a:spcPts val="0"/>
              </a:spcAft>
              <a:buClrTx/>
              <a:buSzTx/>
              <a:buFont typeface="Arial"/>
              <a:buChar char="•"/>
              <a:tabLst>
                <a:tab pos="474345" algn="l"/>
              </a:tabLst>
              <a:defRPr/>
            </a:pP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Is</a:t>
            </a:r>
            <a:r>
              <a:rPr kumimoji="0" sz="2400" b="0" i="0" u="none" strike="noStrike" kern="1200" cap="none" spc="-9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discharging</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from</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an</a:t>
            </a:r>
            <a:r>
              <a:rPr kumimoji="0" sz="2400" b="0" i="0" u="none" strike="noStrike" kern="1200" cap="none" spc="-8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institution</a:t>
            </a:r>
            <a:r>
              <a:rPr kumimoji="0" sz="2400" b="0" i="0" u="none" strike="noStrike" kern="1200" cap="none" spc="-2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in</a:t>
            </a:r>
            <a:r>
              <a:rPr kumimoji="0" sz="2400" b="0" i="0" u="none" strike="noStrike" kern="1200" cap="none" spc="-7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the</a:t>
            </a:r>
            <a:r>
              <a:rPr kumimoji="0" sz="2400" b="0" i="0" u="none" strike="noStrike" kern="1200" cap="none" spc="-70"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next</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45</a:t>
            </a:r>
            <a:r>
              <a:rPr kumimoji="0" sz="2400" b="0" i="0" u="none" strike="noStrike" kern="1200" cap="none" spc="-5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calendar</a:t>
            </a:r>
            <a:r>
              <a:rPr kumimoji="0" sz="2400" b="0" i="0" u="none" strike="noStrike" kern="1200" cap="none" spc="-65" normalizeH="0" baseline="0" noProof="0" dirty="0">
                <a:ln>
                  <a:noFill/>
                </a:ln>
                <a:solidFill>
                  <a:prstClr val="black"/>
                </a:solidFill>
                <a:effectLst/>
                <a:uLnTx/>
                <a:uFillTx/>
                <a:latin typeface="Aptos" panose="020B0004020202020204" pitchFamily="34" charset="0"/>
                <a:ea typeface="+mn-ea"/>
                <a:cs typeface="Calibri"/>
              </a:rPr>
              <a:t> </a:t>
            </a:r>
            <a:r>
              <a:rPr kumimoji="0" sz="2400" b="0"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days</a:t>
            </a:r>
            <a:endParaRPr kumimoji="0" sz="24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Tree>
    <p:extLst>
      <p:ext uri="{BB962C8B-B14F-4D97-AF65-F5344CB8AC3E}">
        <p14:creationId xmlns:p14="http://schemas.microsoft.com/office/powerpoint/2010/main" val="241122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B64E-854B-B4A4-31BF-F797C25F0EAE}"/>
              </a:ext>
            </a:extLst>
          </p:cNvPr>
          <p:cNvSpPr>
            <a:spLocks noGrp="1"/>
          </p:cNvSpPr>
          <p:nvPr>
            <p:ph type="title"/>
          </p:nvPr>
        </p:nvSpPr>
        <p:spPr/>
        <p:txBody>
          <a:bodyPr/>
          <a:lstStyle/>
          <a:p>
            <a:r>
              <a:rPr lang="en-US" b="1" dirty="0"/>
              <a:t>CHILD Waiver Services</a:t>
            </a:r>
            <a:endParaRPr lang="en-US" dirty="0"/>
          </a:p>
        </p:txBody>
      </p:sp>
      <p:graphicFrame>
        <p:nvGraphicFramePr>
          <p:cNvPr id="6" name="Content Placeholder 5" descr="CHILD Waiver Services listed left to right: Case Management, Respite, Community Living Supports, Environmental and Minor Home Modifications, Clinical Therapeutic Services, and Supervised Residential Care. ">
            <a:extLst>
              <a:ext uri="{FF2B5EF4-FFF2-40B4-BE49-F238E27FC236}">
                <a16:creationId xmlns:a16="http://schemas.microsoft.com/office/drawing/2014/main" id="{05FDC496-2584-ECFD-B1E1-09A90D8D5B3C}"/>
              </a:ext>
            </a:extLst>
          </p:cNvPr>
          <p:cNvGraphicFramePr>
            <a:graphicFrameLocks noGrp="1"/>
          </p:cNvGraphicFramePr>
          <p:nvPr>
            <p:ph idx="1"/>
            <p:extLst>
              <p:ext uri="{D42A27DB-BD31-4B8C-83A1-F6EECF244321}">
                <p14:modId xmlns:p14="http://schemas.microsoft.com/office/powerpoint/2010/main" val="1945986037"/>
              </p:ext>
            </p:extLst>
          </p:nvPr>
        </p:nvGraphicFramePr>
        <p:xfrm>
          <a:off x="1265368" y="1814867"/>
          <a:ext cx="9661264" cy="378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437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485E7-BBAD-7ACF-E846-2E2A2B10AED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26A6944-F601-477E-B16E-B12B2A3FF70B}"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descr="A detailed screenshot of the CHILD Waiver process.">
            <a:extLst>
              <a:ext uri="{FF2B5EF4-FFF2-40B4-BE49-F238E27FC236}">
                <a16:creationId xmlns:a16="http://schemas.microsoft.com/office/drawing/2014/main" id="{2BBFC045-7D12-FDD8-6D05-77E78D95E64D}"/>
              </a:ext>
            </a:extLst>
          </p:cNvPr>
          <p:cNvPicPr>
            <a:picLocks noChangeAspect="1"/>
          </p:cNvPicPr>
          <p:nvPr/>
        </p:nvPicPr>
        <p:blipFill>
          <a:blip r:embed="rId2"/>
          <a:stretch>
            <a:fillRect/>
          </a:stretch>
        </p:blipFill>
        <p:spPr>
          <a:xfrm>
            <a:off x="156118" y="145384"/>
            <a:ext cx="8597345" cy="6576091"/>
          </a:xfrm>
          <a:prstGeom prst="rect">
            <a:avLst/>
          </a:prstGeom>
        </p:spPr>
      </p:pic>
      <p:sp>
        <p:nvSpPr>
          <p:cNvPr id="17" name="Title 16">
            <a:extLst>
              <a:ext uri="{FF2B5EF4-FFF2-40B4-BE49-F238E27FC236}">
                <a16:creationId xmlns:a16="http://schemas.microsoft.com/office/drawing/2014/main" id="{A82851A8-268E-DEC5-87ED-E70C443F956A}"/>
              </a:ext>
            </a:extLst>
          </p:cNvPr>
          <p:cNvSpPr txBox="1">
            <a:spLocks noGrp="1"/>
          </p:cNvSpPr>
          <p:nvPr>
            <p:ph type="title" idx="4294967295"/>
          </p:nvPr>
        </p:nvSpPr>
        <p:spPr>
          <a:xfrm>
            <a:off x="8915400" y="952500"/>
            <a:ext cx="3120482"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865"/>
                </a:solidFill>
                <a:effectLst/>
                <a:uLnTx/>
                <a:uFillTx/>
                <a:latin typeface="Calibri" panose="020F0502020204030204"/>
                <a:ea typeface="+mn-ea"/>
                <a:cs typeface="+mn-cs"/>
              </a:rPr>
              <a:t>Participant Application Process</a:t>
            </a:r>
          </a:p>
        </p:txBody>
      </p:sp>
    </p:spTree>
    <p:extLst>
      <p:ext uri="{BB962C8B-B14F-4D97-AF65-F5344CB8AC3E}">
        <p14:creationId xmlns:p14="http://schemas.microsoft.com/office/powerpoint/2010/main" val="179466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C263-1068-517F-6359-1705CCF4A0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826618-CC12-D2B7-BD4D-D5382E9F94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26A6944-F601-477E-B16E-B12B2A3FF7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C409254-44AE-754F-AEB3-E489889464C7}"/>
              </a:ext>
            </a:extLst>
          </p:cNvPr>
          <p:cNvSpPr txBox="1"/>
          <p:nvPr/>
        </p:nvSpPr>
        <p:spPr>
          <a:xfrm>
            <a:off x="838200" y="1779181"/>
            <a:ext cx="9961880"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DMS received CMS approval for the CHILD waiver on November 6, 2025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Provider outreach, enrollment, and training are underway!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New Provider Orientation Session was held on December 16th, with over 100 people in attendance.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Services to begin early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 name="Title 4">
            <a:extLst>
              <a:ext uri="{FF2B5EF4-FFF2-40B4-BE49-F238E27FC236}">
                <a16:creationId xmlns:a16="http://schemas.microsoft.com/office/drawing/2014/main" id="{039A8AF0-D7A7-2A4C-0347-0E94D2CA672E}"/>
              </a:ext>
            </a:extLst>
          </p:cNvPr>
          <p:cNvSpPr>
            <a:spLocks noGrp="1"/>
          </p:cNvSpPr>
          <p:nvPr>
            <p:ph type="title"/>
          </p:nvPr>
        </p:nvSpPr>
        <p:spPr>
          <a:xfrm>
            <a:off x="838200" y="365125"/>
            <a:ext cx="10515600" cy="1325563"/>
          </a:xfrm>
        </p:spPr>
        <p:txBody>
          <a:bodyPr/>
          <a:lstStyle/>
          <a:p>
            <a:r>
              <a:rPr lang="en-US" dirty="0"/>
              <a:t>Current Updates</a:t>
            </a:r>
          </a:p>
        </p:txBody>
      </p:sp>
    </p:spTree>
    <p:extLst>
      <p:ext uri="{BB962C8B-B14F-4D97-AF65-F5344CB8AC3E}">
        <p14:creationId xmlns:p14="http://schemas.microsoft.com/office/powerpoint/2010/main" val="768446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1C1-77A2-82B8-C171-1B9547E65B0C}"/>
              </a:ext>
            </a:extLst>
          </p:cNvPr>
          <p:cNvSpPr>
            <a:spLocks noGrp="1"/>
          </p:cNvSpPr>
          <p:nvPr>
            <p:ph type="title"/>
          </p:nvPr>
        </p:nvSpPr>
        <p:spPr>
          <a:xfrm>
            <a:off x="347941" y="544070"/>
            <a:ext cx="10515600" cy="953312"/>
          </a:xfrm>
        </p:spPr>
        <p:txBody>
          <a:bodyPr/>
          <a:lstStyle/>
          <a:p>
            <a:r>
              <a:rPr lang="en-US" b="1" dirty="0"/>
              <a:t>Provider Resources</a:t>
            </a:r>
          </a:p>
        </p:txBody>
      </p:sp>
      <p:sp>
        <p:nvSpPr>
          <p:cNvPr id="3" name="Content Placeholder 2">
            <a:extLst>
              <a:ext uri="{FF2B5EF4-FFF2-40B4-BE49-F238E27FC236}">
                <a16:creationId xmlns:a16="http://schemas.microsoft.com/office/drawing/2014/main" id="{48BA3D7E-BA28-2C1E-C7E6-62C04B50944E}"/>
              </a:ext>
            </a:extLst>
          </p:cNvPr>
          <p:cNvSpPr>
            <a:spLocks noGrp="1"/>
          </p:cNvSpPr>
          <p:nvPr>
            <p:ph idx="1"/>
          </p:nvPr>
        </p:nvSpPr>
        <p:spPr>
          <a:xfrm>
            <a:off x="549655" y="1733219"/>
            <a:ext cx="10794980" cy="4146586"/>
          </a:xfrm>
        </p:spPr>
        <p:txBody>
          <a:bodyPr>
            <a:normAutofit fontScale="92500"/>
          </a:bodyPr>
          <a:lstStyle/>
          <a:p>
            <a:r>
              <a:rPr lang="en-US" sz="2400" dirty="0"/>
              <a:t>1915c Waiver Helpdesk: </a:t>
            </a:r>
            <a:r>
              <a:rPr lang="en-US" sz="2400" dirty="0">
                <a:hlinkClick r:id="rId3" tooltip="mailto:1915cwaiverhelpdesk@ky.gov"/>
              </a:rPr>
              <a:t>1915cwaiverhelpdesk@ky.gov</a:t>
            </a:r>
            <a:r>
              <a:rPr lang="en-US" sz="2400" dirty="0"/>
              <a:t> or 844-784-5614</a:t>
            </a:r>
          </a:p>
          <a:p>
            <a:r>
              <a:rPr lang="en-US" sz="2400" dirty="0"/>
              <a:t>Cabinet for Health and Family Services Website: </a:t>
            </a:r>
            <a:r>
              <a:rPr lang="en-US" sz="2400" dirty="0">
                <a:hlinkClick r:id="rId4"/>
              </a:rPr>
              <a:t>https://www.chfs.ky.gov</a:t>
            </a:r>
            <a:endParaRPr lang="en-US" sz="2400" dirty="0"/>
          </a:p>
          <a:p>
            <a:r>
              <a:rPr lang="en-US" sz="2400" dirty="0"/>
              <a:t>CHILD Waiver Website: </a:t>
            </a:r>
            <a:r>
              <a:rPr lang="en-US" sz="2400" dirty="0">
                <a:solidFill>
                  <a:schemeClr val="accent4">
                    <a:lumMod val="50000"/>
                  </a:schemeClr>
                </a:solidFill>
              </a:rPr>
              <a:t> </a:t>
            </a:r>
            <a:r>
              <a:rPr lang="en-US" sz="2400" dirty="0">
                <a:solidFill>
                  <a:schemeClr val="accent5">
                    <a:lumMod val="75000"/>
                  </a:schemeClr>
                </a:solidFill>
                <a:hlinkClick r:id="rId5" tooltip="https://www.chfs.ky.gov/agencies/dms/dca/pages/child.aspx">
                  <a:extLst>
                    <a:ext uri="{A12FA001-AC4F-418D-AE19-62706E023703}">
                      <ahyp:hlinkClr xmlns:ahyp="http://schemas.microsoft.com/office/drawing/2018/hyperlinkcolor" val="tx"/>
                    </a:ext>
                  </a:extLst>
                </a:hlinkClick>
              </a:rPr>
              <a:t>chfs.ky.gov/agencies/</a:t>
            </a:r>
            <a:r>
              <a:rPr lang="en-US" sz="2400" dirty="0" err="1">
                <a:solidFill>
                  <a:schemeClr val="accent5">
                    <a:lumMod val="75000"/>
                  </a:schemeClr>
                </a:solidFill>
                <a:hlinkClick r:id="rId5" tooltip="https://www.chfs.ky.gov/agencies/dms/dca/pages/child.aspx">
                  <a:extLst>
                    <a:ext uri="{A12FA001-AC4F-418D-AE19-62706E023703}">
                      <ahyp:hlinkClr xmlns:ahyp="http://schemas.microsoft.com/office/drawing/2018/hyperlinkcolor" val="tx"/>
                    </a:ext>
                  </a:extLst>
                </a:hlinkClick>
              </a:rPr>
              <a:t>dms</a:t>
            </a:r>
            <a:r>
              <a:rPr lang="en-US" sz="2400" dirty="0">
                <a:solidFill>
                  <a:schemeClr val="accent5">
                    <a:lumMod val="75000"/>
                  </a:schemeClr>
                </a:solidFill>
                <a:hlinkClick r:id="rId5" tooltip="https://www.chfs.ky.gov/agencies/dms/dca/pages/child.aspx">
                  <a:extLst>
                    <a:ext uri="{A12FA001-AC4F-418D-AE19-62706E023703}">
                      <ahyp:hlinkClr xmlns:ahyp="http://schemas.microsoft.com/office/drawing/2018/hyperlinkcolor" val="tx"/>
                    </a:ext>
                  </a:extLst>
                </a:hlinkClick>
              </a:rPr>
              <a:t>/</a:t>
            </a:r>
            <a:r>
              <a:rPr lang="en-US" sz="2400" dirty="0" err="1">
                <a:solidFill>
                  <a:schemeClr val="accent5">
                    <a:lumMod val="75000"/>
                  </a:schemeClr>
                </a:solidFill>
                <a:hlinkClick r:id="rId5" tooltip="https://www.chfs.ky.gov/agencies/dms/dca/pages/child.aspx">
                  <a:extLst>
                    <a:ext uri="{A12FA001-AC4F-418D-AE19-62706E023703}">
                      <ahyp:hlinkClr xmlns:ahyp="http://schemas.microsoft.com/office/drawing/2018/hyperlinkcolor" val="tx"/>
                    </a:ext>
                  </a:extLst>
                </a:hlinkClick>
              </a:rPr>
              <a:t>dca</a:t>
            </a:r>
            <a:r>
              <a:rPr lang="en-US" sz="2400" dirty="0">
                <a:solidFill>
                  <a:schemeClr val="accent5">
                    <a:lumMod val="75000"/>
                  </a:schemeClr>
                </a:solidFill>
                <a:hlinkClick r:id="rId5" tooltip="https://www.chfs.ky.gov/agencies/dms/dca/pages/child.aspx">
                  <a:extLst>
                    <a:ext uri="{A12FA001-AC4F-418D-AE19-62706E023703}">
                      <ahyp:hlinkClr xmlns:ahyp="http://schemas.microsoft.com/office/drawing/2018/hyperlinkcolor" val="tx"/>
                    </a:ext>
                  </a:extLst>
                </a:hlinkClick>
              </a:rPr>
              <a:t>/Pages/child.aspx</a:t>
            </a:r>
            <a:endParaRPr lang="en-US" sz="2400" dirty="0">
              <a:solidFill>
                <a:schemeClr val="accent5">
                  <a:lumMod val="75000"/>
                </a:schemeClr>
              </a:solidFill>
            </a:endParaRPr>
          </a:p>
          <a:p>
            <a:r>
              <a:rPr lang="en-US" sz="2400" dirty="0"/>
              <a:t>CHILD Waiver Reimbursement:  </a:t>
            </a:r>
            <a:r>
              <a:rPr lang="en-US" sz="2400" dirty="0">
                <a:hlinkClick r:id="rId6"/>
              </a:rPr>
              <a:t>Fee Schedules - Cabinet for Health and Family Services</a:t>
            </a:r>
            <a:endParaRPr lang="en-US" sz="2400" b="1" dirty="0"/>
          </a:p>
          <a:p>
            <a:pPr marL="0" indent="0">
              <a:buNone/>
            </a:pPr>
            <a:endParaRPr lang="en-US" sz="2400" b="1" dirty="0"/>
          </a:p>
          <a:p>
            <a:pPr marL="0" indent="0">
              <a:buNone/>
            </a:pPr>
            <a:r>
              <a:rPr lang="en-US" sz="2400" b="1" dirty="0"/>
              <a:t>Regulations:</a:t>
            </a:r>
          </a:p>
          <a:p>
            <a:r>
              <a:rPr lang="en-US" sz="2400" dirty="0"/>
              <a:t>The 1915(c) CHILD regulations are currently under review and awaiting approval</a:t>
            </a:r>
          </a:p>
          <a:p>
            <a:pPr lvl="1"/>
            <a:r>
              <a:rPr lang="en-US" dirty="0"/>
              <a:t>907 KAR 2:720: CHILD Waiver Program Requirements</a:t>
            </a:r>
          </a:p>
          <a:p>
            <a:pPr lvl="1"/>
            <a:r>
              <a:rPr lang="en-US" dirty="0"/>
              <a:t>907 KAR 2:725 CHILD Waiver Reimbursement</a:t>
            </a:r>
          </a:p>
          <a:p>
            <a:endParaRPr lang="en-US" dirty="0"/>
          </a:p>
        </p:txBody>
      </p:sp>
    </p:spTree>
    <p:extLst>
      <p:ext uri="{BB962C8B-B14F-4D97-AF65-F5344CB8AC3E}">
        <p14:creationId xmlns:p14="http://schemas.microsoft.com/office/powerpoint/2010/main" val="2872178167"/>
      </p:ext>
    </p:extLst>
  </p:cSld>
  <p:clrMapOvr>
    <a:masterClrMapping/>
  </p:clrMapOvr>
  <mc:AlternateContent xmlns:mc="http://schemas.openxmlformats.org/markup-compatibility/2006" xmlns:p14="http://schemas.microsoft.com/office/powerpoint/2010/main">
    <mc:Choice Requires="p14">
      <p:transition spd="slow" p14:dur="2000" advTm="70307"/>
    </mc:Choice>
    <mc:Fallback xmlns="">
      <p:transition spd="slow" advTm="7030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D96BB-0C16-A8F6-6B22-0D15BADCF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0BAEA-5599-E9FF-4F1A-306AFBBCAA7B}"/>
              </a:ext>
            </a:extLst>
          </p:cNvPr>
          <p:cNvSpPr>
            <a:spLocks noGrp="1"/>
          </p:cNvSpPr>
          <p:nvPr>
            <p:ph type="ctrTitle"/>
          </p:nvPr>
        </p:nvSpPr>
        <p:spPr>
          <a:xfrm>
            <a:off x="1524000" y="2800393"/>
            <a:ext cx="9144000" cy="1257214"/>
          </a:xfrm>
        </p:spPr>
        <p:txBody>
          <a:bodyPr/>
          <a:lstStyle/>
          <a:p>
            <a:r>
              <a:rPr lang="en-US" u="sng" dirty="0">
                <a:solidFill>
                  <a:srgbClr val="6BB5DD"/>
                </a:solidFill>
              </a:rPr>
              <a:t>TEAMKY 1115 Update</a:t>
            </a:r>
          </a:p>
        </p:txBody>
      </p:sp>
    </p:spTree>
    <p:extLst>
      <p:ext uri="{BB962C8B-B14F-4D97-AF65-F5344CB8AC3E}">
        <p14:creationId xmlns:p14="http://schemas.microsoft.com/office/powerpoint/2010/main" val="48533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B4352BA-DA22-A2D4-EC3A-D40F8CA0909C}"/>
              </a:ext>
            </a:extLst>
          </p:cNvPr>
          <p:cNvSpPr>
            <a:spLocks noGrp="1"/>
          </p:cNvSpPr>
          <p:nvPr>
            <p:ph type="title"/>
          </p:nvPr>
        </p:nvSpPr>
        <p:spPr bwMode="auto">
          <a:xfrm>
            <a:off x="227013" y="614211"/>
            <a:ext cx="11090275"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Medicaid Renewals – November 2025</a:t>
            </a:r>
          </a:p>
        </p:txBody>
      </p:sp>
      <p:graphicFrame>
        <p:nvGraphicFramePr>
          <p:cNvPr id="6" name="Table 6">
            <a:extLst>
              <a:ext uri="{FF2B5EF4-FFF2-40B4-BE49-F238E27FC236}">
                <a16:creationId xmlns:a16="http://schemas.microsoft.com/office/drawing/2014/main" id="{EB1BB845-131A-10DC-CD7F-B1C91A9DA736}"/>
              </a:ext>
            </a:extLst>
          </p:cNvPr>
          <p:cNvGraphicFramePr>
            <a:graphicFrameLocks noGrp="1"/>
          </p:cNvGraphicFramePr>
          <p:nvPr/>
        </p:nvGraphicFramePr>
        <p:xfrm>
          <a:off x="395288" y="2500161"/>
          <a:ext cx="11426597" cy="1382316"/>
        </p:xfrm>
        <a:graphic>
          <a:graphicData uri="http://schemas.openxmlformats.org/drawingml/2006/table">
            <a:tbl>
              <a:tblPr firstRow="1" bandRow="1">
                <a:tableStyleId>{5A111915-BE36-4E01-A7E5-04B1672EAD32}</a:tableStyleId>
              </a:tblPr>
              <a:tblGrid>
                <a:gridCol w="2422869">
                  <a:extLst>
                    <a:ext uri="{9D8B030D-6E8A-4147-A177-3AD203B41FA5}">
                      <a16:colId xmlns:a16="http://schemas.microsoft.com/office/drawing/2014/main" val="473820507"/>
                    </a:ext>
                  </a:extLst>
                </a:gridCol>
                <a:gridCol w="2133515">
                  <a:extLst>
                    <a:ext uri="{9D8B030D-6E8A-4147-A177-3AD203B41FA5}">
                      <a16:colId xmlns:a16="http://schemas.microsoft.com/office/drawing/2014/main" val="2520632997"/>
                    </a:ext>
                  </a:extLst>
                </a:gridCol>
                <a:gridCol w="2290071">
                  <a:extLst>
                    <a:ext uri="{9D8B030D-6E8A-4147-A177-3AD203B41FA5}">
                      <a16:colId xmlns:a16="http://schemas.microsoft.com/office/drawing/2014/main" val="905635516"/>
                    </a:ext>
                  </a:extLst>
                </a:gridCol>
                <a:gridCol w="2290071">
                  <a:extLst>
                    <a:ext uri="{9D8B030D-6E8A-4147-A177-3AD203B41FA5}">
                      <a16:colId xmlns:a16="http://schemas.microsoft.com/office/drawing/2014/main" val="1704975163"/>
                    </a:ext>
                  </a:extLst>
                </a:gridCol>
                <a:gridCol w="2290071">
                  <a:extLst>
                    <a:ext uri="{9D8B030D-6E8A-4147-A177-3AD203B41FA5}">
                      <a16:colId xmlns:a16="http://schemas.microsoft.com/office/drawing/2014/main" val="1170603009"/>
                    </a:ext>
                  </a:extLst>
                </a:gridCol>
              </a:tblGrid>
              <a:tr h="783125">
                <a:tc>
                  <a:txBody>
                    <a:bodyPr/>
                    <a:lstStyle/>
                    <a:p>
                      <a:endParaRPr lang="en-US" sz="1800" dirty="0"/>
                    </a:p>
                  </a:txBody>
                  <a:tcPr marL="91441" marR="91441" marT="45713" marB="45713">
                    <a:solidFill>
                      <a:srgbClr val="003865"/>
                    </a:solidFill>
                  </a:tcPr>
                </a:tc>
                <a:tc>
                  <a:txBody>
                    <a:bodyPr/>
                    <a:lstStyle/>
                    <a:p>
                      <a:pPr algn="ctr"/>
                      <a:r>
                        <a:rPr lang="en-US" sz="2400" dirty="0"/>
                        <a:t>Individual Renewals</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2400" dirty="0"/>
                        <a:t>Medicaid Approvals</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2400" dirty="0"/>
                        <a:t>Medicaid Terminations</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2400" dirty="0"/>
                        <a:t>Pending</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extLst>
                  <a:ext uri="{0D108BD9-81ED-4DB2-BD59-A6C34878D82A}">
                    <a16:rowId xmlns:a16="http://schemas.microsoft.com/office/drawing/2014/main" val="3905670852"/>
                  </a:ext>
                </a:extLst>
              </a:tr>
              <a:tr h="559370">
                <a:tc>
                  <a:txBody>
                    <a:bodyPr/>
                    <a:lstStyle/>
                    <a:p>
                      <a:r>
                        <a:rPr lang="en-US" sz="2400" dirty="0">
                          <a:solidFill>
                            <a:schemeClr val="tx1"/>
                          </a:solidFill>
                        </a:rPr>
                        <a:t>November</a:t>
                      </a:r>
                    </a:p>
                  </a:txBody>
                  <a:tcPr marL="91441" marR="91441" marT="45713" marB="4571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61,033</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51,827</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3,675</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4,590</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2584376998"/>
                  </a:ext>
                </a:extLst>
              </a:tr>
            </a:tbl>
          </a:graphicData>
        </a:graphic>
      </p:graphicFrame>
      <p:sp>
        <p:nvSpPr>
          <p:cNvPr id="19501" name="Slide Number Placeholder 3">
            <a:extLst>
              <a:ext uri="{FF2B5EF4-FFF2-40B4-BE49-F238E27FC236}">
                <a16:creationId xmlns:a16="http://schemas.microsoft.com/office/drawing/2014/main" id="{506F077C-E63A-92AA-2776-891C5393DF33}"/>
              </a:ext>
            </a:extLst>
          </p:cNvPr>
          <p:cNvSpPr>
            <a:spLocks/>
          </p:cNvSpPr>
          <p:nvPr/>
        </p:nvSpPr>
        <p:spPr bwMode="auto">
          <a:xfrm>
            <a:off x="227013" y="63341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8C0162E-702E-432E-9F68-A3CD29681C94}" type="slidenum">
              <a:rPr kumimoji="0" lang="en-US" alt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9502" name="TextBox 2">
            <a:extLst>
              <a:ext uri="{FF2B5EF4-FFF2-40B4-BE49-F238E27FC236}">
                <a16:creationId xmlns:a16="http://schemas.microsoft.com/office/drawing/2014/main" id="{4608BE09-EE71-800D-FF12-CFD26346968B}"/>
              </a:ext>
            </a:extLst>
          </p:cNvPr>
          <p:cNvSpPr txBox="1">
            <a:spLocks noChangeArrowheads="1"/>
          </p:cNvSpPr>
          <p:nvPr/>
        </p:nvSpPr>
        <p:spPr bwMode="auto">
          <a:xfrm>
            <a:off x="155575" y="5557837"/>
            <a:ext cx="11930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*Numbers are based on CMS Reports.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72" y="145838"/>
            <a:ext cx="11158593" cy="1325563"/>
          </a:xfrm>
        </p:spPr>
        <p:txBody>
          <a:bodyPr>
            <a:normAutofit/>
          </a:bodyPr>
          <a:lstStyle/>
          <a:p>
            <a:pPr marR="5080">
              <a:lnSpc>
                <a:spcPts val="3460"/>
              </a:lnSpc>
              <a:spcBef>
                <a:spcPts val="525"/>
              </a:spcBef>
            </a:pPr>
            <a:r>
              <a:rPr lang="en-US" sz="4000" b="1" dirty="0">
                <a:solidFill>
                  <a:schemeClr val="accent1">
                    <a:lumMod val="50000"/>
                  </a:schemeClr>
                </a:solidFill>
                <a:latin typeface="Century Gothic" panose="020B0502020202020204" pitchFamily="34" charset="0"/>
              </a:rPr>
              <a:t>TEAMKY 1115 Approval</a:t>
            </a:r>
            <a:endParaRPr lang="en-US" sz="4000" b="1" spc="-15" dirty="0">
              <a:solidFill>
                <a:schemeClr val="accent1">
                  <a:lumMod val="50000"/>
                </a:schemeClr>
              </a:solidFill>
              <a:latin typeface="Century Gothic" panose="020B0502020202020204" pitchFamily="34" charset="0"/>
            </a:endParaRPr>
          </a:p>
        </p:txBody>
      </p:sp>
      <p:cxnSp>
        <p:nvCxnSpPr>
          <p:cNvPr id="9" name="Straight Connector 8" descr="A line to separate the title of the slide from the content. "/>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6" name="Content Placeholder 3" descr="A chart showing the branches of the TEAMKY 1115 demonstration. ">
            <a:extLst>
              <a:ext uri="{FF2B5EF4-FFF2-40B4-BE49-F238E27FC236}">
                <a16:creationId xmlns:a16="http://schemas.microsoft.com/office/drawing/2014/main" id="{C355E39B-0F25-81C4-9F6D-520CC9DB4069}"/>
              </a:ext>
            </a:extLst>
          </p:cNvPr>
          <p:cNvGraphicFramePr>
            <a:graphicFrameLocks noGrp="1"/>
          </p:cNvGraphicFramePr>
          <p:nvPr>
            <p:ph idx="1"/>
            <p:extLst>
              <p:ext uri="{D42A27DB-BD31-4B8C-83A1-F6EECF244321}">
                <p14:modId xmlns:p14="http://schemas.microsoft.com/office/powerpoint/2010/main" val="2854393317"/>
              </p:ext>
            </p:extLst>
          </p:nvPr>
        </p:nvGraphicFramePr>
        <p:xfrm>
          <a:off x="921834" y="2048729"/>
          <a:ext cx="10750762" cy="410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ontent Placeholder 5"/>
          <p:cNvSpPr>
            <a:spLocks noGrp="1"/>
          </p:cNvSpPr>
          <p:nvPr>
            <p:ph idx="1"/>
          </p:nvPr>
        </p:nvSpPr>
        <p:spPr>
          <a:xfrm>
            <a:off x="600735" y="1455226"/>
            <a:ext cx="10940235" cy="390293"/>
          </a:xfrm>
        </p:spPr>
        <p:txBody>
          <a:bodyPr>
            <a:noAutofit/>
          </a:bodyPr>
          <a:lstStyle/>
          <a:p>
            <a:pPr marL="0" marR="341630" lvl="0" indent="0" algn="l">
              <a:spcBef>
                <a:spcPts val="100"/>
              </a:spcBef>
              <a:buNone/>
              <a:tabLst>
                <a:tab pos="299720" algn="l"/>
              </a:tabLst>
              <a:defRPr/>
            </a:pPr>
            <a:r>
              <a:rPr lang="en-US" sz="2000" b="1" spc="-15" dirty="0">
                <a:solidFill>
                  <a:prstClr val="black"/>
                </a:solidFill>
                <a:cs typeface="Calibri"/>
              </a:rPr>
              <a:t>Kentucky received approval on December 12, 2024 for the following Demonstration components:</a:t>
            </a:r>
          </a:p>
          <a:p>
            <a:pPr marL="0" marR="341630" lvl="0" indent="0" algn="l">
              <a:spcBef>
                <a:spcPts val="100"/>
              </a:spcBef>
              <a:buNone/>
              <a:tabLst>
                <a:tab pos="299720" algn="l"/>
              </a:tabLst>
              <a:defRPr/>
            </a:pPr>
            <a:endParaRPr lang="en-US" sz="300" b="1" spc="-15" dirty="0">
              <a:solidFill>
                <a:prstClr val="black"/>
              </a:solidFill>
              <a:cs typeface="Calibri"/>
            </a:endParaRPr>
          </a:p>
        </p:txBody>
      </p:sp>
      <p:sp>
        <p:nvSpPr>
          <p:cNvPr id="7" name="object 3"/>
          <p:cNvSpPr txBox="1">
            <a:spLocks/>
          </p:cNvSpPr>
          <p:nvPr/>
        </p:nvSpPr>
        <p:spPr>
          <a:xfrm>
            <a:off x="279427" y="6484549"/>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lang="en-US" sz="1800" b="0" i="0" u="none" strike="noStrike" kern="0" cap="none" spc="-25" normalizeH="0" baseline="0" noProof="0" smtClean="0">
                <a:ln>
                  <a:noFill/>
                </a:ln>
                <a:solidFill>
                  <a:prstClr val="white"/>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40</a:t>
            </a:fld>
            <a:endParaRPr kumimoji="0" lang="en-US" sz="1800" b="0" i="0" u="none" strike="noStrike" kern="0" cap="none" spc="-25" normalizeH="0" baseline="0" noProof="0" dirty="0">
              <a:ln>
                <a:noFill/>
              </a:ln>
              <a:solidFill>
                <a:prstClr val="white"/>
              </a:solidFill>
              <a:effectLst/>
              <a:uLnTx/>
              <a:uFillTx/>
              <a:latin typeface="Calibri"/>
              <a:ea typeface="+mn-ea"/>
              <a:cs typeface="Calibri"/>
            </a:endParaRPr>
          </a:p>
        </p:txBody>
      </p:sp>
      <p:sp>
        <p:nvSpPr>
          <p:cNvPr id="8" name="Content Placeholder 5">
            <a:extLst>
              <a:ext uri="{FF2B5EF4-FFF2-40B4-BE49-F238E27FC236}">
                <a16:creationId xmlns:a16="http://schemas.microsoft.com/office/drawing/2014/main" id="{EFD626E4-E581-CF67-4EBF-BF3C8DD7CE40}"/>
              </a:ext>
            </a:extLst>
          </p:cNvPr>
          <p:cNvSpPr txBox="1">
            <a:spLocks/>
          </p:cNvSpPr>
          <p:nvPr/>
        </p:nvSpPr>
        <p:spPr>
          <a:xfrm>
            <a:off x="5459783" y="5470069"/>
            <a:ext cx="7661416" cy="39029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341630" lvl="0" indent="0" algn="l" defTabSz="914400" rtl="0" eaLnBrk="1" fontAlgn="auto" latinLnBrk="0" hangingPunct="1">
              <a:lnSpc>
                <a:spcPct val="100000"/>
              </a:lnSpc>
              <a:spcBef>
                <a:spcPts val="100"/>
              </a:spcBef>
              <a:spcAft>
                <a:spcPts val="0"/>
              </a:spcAft>
              <a:buClrTx/>
              <a:buSzTx/>
              <a:buFontTx/>
              <a:buNone/>
              <a:tabLst>
                <a:tab pos="299720" algn="l"/>
              </a:tabLst>
              <a:defRPr/>
            </a:pPr>
            <a:r>
              <a:rPr kumimoji="0" lang="en-US" sz="1800" b="1" i="0" u="none" strike="noStrike" kern="0" cap="none" spc="-15" normalizeH="0" baseline="0" noProof="0" dirty="0">
                <a:ln>
                  <a:noFill/>
                </a:ln>
                <a:solidFill>
                  <a:prstClr val="black"/>
                </a:solidFill>
                <a:effectLst/>
                <a:uLnTx/>
                <a:uFillTx/>
                <a:latin typeface="Calibri" panose="020F0502020204030204"/>
                <a:ea typeface="+mn-ea"/>
                <a:cs typeface="Calibri"/>
              </a:rPr>
              <a:t>TEAMKY is approved through December 31, 2029 </a:t>
            </a:r>
          </a:p>
          <a:p>
            <a:pPr marL="0" marR="341630" lvl="0" indent="0" algn="l" defTabSz="914400" rtl="0" eaLnBrk="1" fontAlgn="auto" latinLnBrk="0" hangingPunct="1">
              <a:lnSpc>
                <a:spcPct val="100000"/>
              </a:lnSpc>
              <a:spcBef>
                <a:spcPts val="100"/>
              </a:spcBef>
              <a:spcAft>
                <a:spcPts val="0"/>
              </a:spcAft>
              <a:buClrTx/>
              <a:buSzTx/>
              <a:buFontTx/>
              <a:buNone/>
              <a:tabLst>
                <a:tab pos="299720" algn="l"/>
              </a:tabLst>
              <a:defRPr/>
            </a:pPr>
            <a:endParaRPr kumimoji="0" lang="en-US" sz="300" b="1" i="0" u="none" strike="noStrike" kern="0" cap="none" spc="-15"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798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Connector 126" descr="A line separating the title of the slide from the content. "/>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sp>
        <p:nvSpPr>
          <p:cNvPr id="128" name="Title 1"/>
          <p:cNvSpPr txBox="1">
            <a:spLocks noGrp="1"/>
          </p:cNvSpPr>
          <p:nvPr>
            <p:ph type="title" idx="4294967295"/>
          </p:nvPr>
        </p:nvSpPr>
        <p:spPr>
          <a:xfrm>
            <a:off x="514003" y="410010"/>
            <a:ext cx="112298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93B60"/>
                </a:solidFill>
                <a:effectLst/>
                <a:uLnTx/>
                <a:uFillTx/>
                <a:latin typeface="Century Gothic" panose="020B0502020202020204" pitchFamily="34" charset="0"/>
                <a:ea typeface="Calibri" panose="020F0502020204030204" pitchFamily="34" charset="0"/>
                <a:cs typeface="Arial" panose="020B0604020202020204" pitchFamily="34" charset="0"/>
              </a:rPr>
              <a:t>TEAMKY 1115/CAA Section 5121 Timeline</a:t>
            </a:r>
            <a:endParaRPr kumimoji="0" lang="en-US" sz="3600" b="1" i="0" u="none" strike="noStrike" kern="1200" cap="none" spc="0" normalizeH="0" baseline="0" noProof="0" dirty="0">
              <a:ln>
                <a:noFill/>
              </a:ln>
              <a:solidFill>
                <a:srgbClr val="093B60"/>
              </a:solidFill>
              <a:effectLst/>
              <a:uLnTx/>
              <a:uFillTx/>
              <a:latin typeface="Century Gothic" panose="020B0502020202020204" pitchFamily="34" charset="0"/>
              <a:ea typeface="+mj-ea"/>
              <a:cs typeface="Arial" panose="020B0604020202020204" pitchFamily="34" charset="0"/>
            </a:endParaRPr>
          </a:p>
        </p:txBody>
      </p:sp>
      <p:sp>
        <p:nvSpPr>
          <p:cNvPr id="6" name="Google Shape;1340;p33" descr="A blue timeline segment. "/>
          <p:cNvSpPr/>
          <p:nvPr/>
        </p:nvSpPr>
        <p:spPr>
          <a:xfrm>
            <a:off x="771376" y="3679394"/>
            <a:ext cx="1008699" cy="287247"/>
          </a:xfrm>
          <a:custGeom>
            <a:avLst/>
            <a:gdLst/>
            <a:ahLst/>
            <a:cxnLst/>
            <a:rect l="l" t="t" r="r" b="b"/>
            <a:pathLst>
              <a:path w="1356809" h="249058" extrusionOk="0">
                <a:moveTo>
                  <a:pt x="1356810" y="0"/>
                </a:moveTo>
                <a:lnTo>
                  <a:pt x="71489" y="0"/>
                </a:lnTo>
                <a:cubicBezTo>
                  <a:pt x="32007" y="0"/>
                  <a:pt x="0" y="32007"/>
                  <a:pt x="0" y="71489"/>
                </a:cubicBezTo>
                <a:cubicBezTo>
                  <a:pt x="0" y="110971"/>
                  <a:pt x="32007" y="142978"/>
                  <a:pt x="71489" y="142978"/>
                </a:cubicBezTo>
                <a:lnTo>
                  <a:pt x="605214" y="142978"/>
                </a:lnTo>
                <a:lnTo>
                  <a:pt x="659534" y="236816"/>
                </a:lnTo>
                <a:cubicBezTo>
                  <a:pt x="666263" y="248506"/>
                  <a:pt x="681193" y="252527"/>
                  <a:pt x="692883" y="245798"/>
                </a:cubicBezTo>
                <a:cubicBezTo>
                  <a:pt x="696617" y="243649"/>
                  <a:pt x="699715" y="240550"/>
                  <a:pt x="701865" y="236816"/>
                </a:cubicBezTo>
                <a:lnTo>
                  <a:pt x="756332" y="142830"/>
                </a:lnTo>
                <a:lnTo>
                  <a:pt x="1356810" y="142830"/>
                </a:lnTo>
                <a:close/>
              </a:path>
            </a:pathLst>
          </a:custGeom>
          <a:solidFill>
            <a:schemeClr val="accent5">
              <a:lumMod val="75000"/>
            </a:schemeClr>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7" name="Google Shape;1341;p33" descr="A yellow timeline segment. "/>
          <p:cNvSpPr/>
          <p:nvPr/>
        </p:nvSpPr>
        <p:spPr>
          <a:xfrm>
            <a:off x="1799820" y="3534035"/>
            <a:ext cx="985262" cy="317464"/>
          </a:xfrm>
          <a:custGeom>
            <a:avLst/>
            <a:gdLst/>
            <a:ahLst/>
            <a:cxnLst/>
            <a:rect l="l" t="t" r="r" b="b"/>
            <a:pathLst>
              <a:path w="1351925" h="275258" extrusionOk="0">
                <a:moveTo>
                  <a:pt x="765361" y="131984"/>
                </a:moveTo>
                <a:lnTo>
                  <a:pt x="695944" y="12096"/>
                </a:lnTo>
                <a:cubicBezTo>
                  <a:pt x="689053" y="407"/>
                  <a:pt x="673990" y="-3483"/>
                  <a:pt x="662301" y="3408"/>
                </a:cubicBezTo>
                <a:cubicBezTo>
                  <a:pt x="658716" y="5522"/>
                  <a:pt x="655727" y="8511"/>
                  <a:pt x="653613" y="12096"/>
                </a:cubicBezTo>
                <a:lnTo>
                  <a:pt x="584196" y="132280"/>
                </a:lnTo>
                <a:lnTo>
                  <a:pt x="0" y="132280"/>
                </a:lnTo>
                <a:lnTo>
                  <a:pt x="0" y="275258"/>
                </a:lnTo>
                <a:lnTo>
                  <a:pt x="1351926" y="275258"/>
                </a:lnTo>
                <a:lnTo>
                  <a:pt x="1351926" y="132280"/>
                </a:lnTo>
                <a:close/>
              </a:path>
            </a:pathLst>
          </a:custGeom>
          <a:solidFill>
            <a:srgbClr val="BEBD31"/>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342;p33" descr="An orange timeline segment. "/>
          <p:cNvSpPr/>
          <p:nvPr/>
        </p:nvSpPr>
        <p:spPr>
          <a:xfrm>
            <a:off x="3899059" y="3541170"/>
            <a:ext cx="1090833"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chemeClr val="accent2">
              <a:lumMod val="75000"/>
            </a:schemeClr>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41" name="Google Shape;1420;p33"/>
          <p:cNvSpPr txBox="1"/>
          <p:nvPr/>
        </p:nvSpPr>
        <p:spPr>
          <a:xfrm>
            <a:off x="2564530" y="4470822"/>
            <a:ext cx="1834933" cy="126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Roboto"/>
                <a:cs typeface="Roboto"/>
                <a:sym typeface="Roboto"/>
              </a:rPr>
              <a:t>SMI 1115 Provider Letter 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Roboto"/>
                <a:cs typeface="Roboto"/>
                <a:sym typeface="Roboto"/>
              </a:rPr>
              <a:t>CCA Adult Benefit Plan (ABP) State Plan Amendment (SPA) submitted.</a:t>
            </a:r>
          </a:p>
        </p:txBody>
      </p:sp>
      <p:sp>
        <p:nvSpPr>
          <p:cNvPr id="42" name="Google Shape;1421;p33"/>
          <p:cNvSpPr txBox="1"/>
          <p:nvPr/>
        </p:nvSpPr>
        <p:spPr>
          <a:xfrm>
            <a:off x="2477824" y="4211287"/>
            <a:ext cx="1660718"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ED7D31">
                    <a:lumMod val="75000"/>
                  </a:srgbClr>
                </a:solidFill>
                <a:effectLst/>
                <a:uLnTx/>
                <a:uFillTx/>
                <a:latin typeface="Montserrat SemiBold"/>
                <a:ea typeface="Montserrat SemiBold"/>
                <a:cs typeface="Montserrat SemiBold"/>
                <a:sym typeface="Montserrat SemiBold"/>
              </a:rPr>
              <a:t>Dec. 15, 2025</a:t>
            </a:r>
            <a:endParaRPr kumimoji="0" sz="1400" b="1" i="0" u="none" strike="noStrike" kern="1200" cap="none" spc="0" normalizeH="0" baseline="0" noProof="0" dirty="0">
              <a:ln>
                <a:noFill/>
              </a:ln>
              <a:solidFill>
                <a:srgbClr val="ED7D31">
                  <a:lumMod val="75000"/>
                </a:srgbClr>
              </a:solidFill>
              <a:effectLst/>
              <a:uLnTx/>
              <a:uFillTx/>
              <a:latin typeface="Montserrat SemiBold"/>
              <a:ea typeface="Montserrat SemiBold"/>
              <a:cs typeface="Montserrat SemiBold"/>
              <a:sym typeface="Montserrat SemiBold"/>
            </a:endParaRPr>
          </a:p>
        </p:txBody>
      </p:sp>
      <p:sp>
        <p:nvSpPr>
          <p:cNvPr id="43" name="Google Shape;1422;p33"/>
          <p:cNvSpPr txBox="1"/>
          <p:nvPr/>
        </p:nvSpPr>
        <p:spPr>
          <a:xfrm>
            <a:off x="8054443" y="2552111"/>
            <a:ext cx="1619057" cy="126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Ongoing M</a:t>
            </a:r>
            <a:r>
              <a:rPr kumimoji="0" lang="en-US"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o</a:t>
            </a: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nioring and Evaulation </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44" name="Google Shape;1423;p33"/>
          <p:cNvSpPr txBox="1"/>
          <p:nvPr/>
        </p:nvSpPr>
        <p:spPr>
          <a:xfrm>
            <a:off x="8031613" y="2246704"/>
            <a:ext cx="1629312"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FFC000">
                    <a:lumMod val="75000"/>
                  </a:srgbClr>
                </a:solidFill>
                <a:effectLst/>
                <a:uLnTx/>
                <a:uFillTx/>
                <a:latin typeface="Montserrat SemiBold"/>
                <a:ea typeface="Montserrat SemiBold"/>
                <a:cs typeface="Montserrat SemiBold"/>
                <a:sym typeface="Montserrat SemiBold"/>
              </a:rPr>
              <a:t>Spring 2026</a:t>
            </a:r>
            <a:endParaRPr kumimoji="0" sz="1400" b="1" i="0" u="none" strike="noStrike" kern="1200" cap="none" spc="0" normalizeH="0" baseline="0" noProof="0" dirty="0">
              <a:ln>
                <a:noFill/>
              </a:ln>
              <a:solidFill>
                <a:srgbClr val="FFC000">
                  <a:lumMod val="75000"/>
                </a:srgbClr>
              </a:solidFill>
              <a:effectLst/>
              <a:uLnTx/>
              <a:uFillTx/>
              <a:latin typeface="Montserrat SemiBold"/>
              <a:ea typeface="Montserrat SemiBold"/>
              <a:cs typeface="Montserrat SemiBold"/>
              <a:sym typeface="Montserrat SemiBold"/>
            </a:endParaRPr>
          </a:p>
        </p:txBody>
      </p:sp>
      <p:sp>
        <p:nvSpPr>
          <p:cNvPr id="47" name="Google Shape;1426;p33"/>
          <p:cNvSpPr txBox="1"/>
          <p:nvPr/>
        </p:nvSpPr>
        <p:spPr>
          <a:xfrm>
            <a:off x="5972588" y="2371079"/>
            <a:ext cx="1494645" cy="126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RRSS Provider Webinar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RC Pilot Provider Kick Off </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48" name="Google Shape;1427;p33"/>
          <p:cNvSpPr txBox="1"/>
          <p:nvPr/>
        </p:nvSpPr>
        <p:spPr>
          <a:xfrm>
            <a:off x="5760658" y="2077172"/>
            <a:ext cx="1876007"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ED7D31">
                    <a:lumMod val="50000"/>
                  </a:srgbClr>
                </a:solidFill>
                <a:effectLst/>
                <a:uLnTx/>
                <a:uFillTx/>
                <a:latin typeface="Montserrat SemiBold"/>
                <a:ea typeface="Montserrat SemiBold"/>
                <a:cs typeface="Montserrat SemiBold"/>
                <a:sym typeface="Montserrat SemiBold"/>
              </a:rPr>
              <a:t>Januray 2026</a:t>
            </a:r>
            <a:endParaRPr kumimoji="0" sz="1400" b="1" i="0" u="none" strike="noStrike" kern="1200" cap="none" spc="0" normalizeH="0" baseline="0" noProof="0" dirty="0">
              <a:ln>
                <a:noFill/>
              </a:ln>
              <a:solidFill>
                <a:srgbClr val="ED7D31">
                  <a:lumMod val="50000"/>
                </a:srgbClr>
              </a:solidFill>
              <a:effectLst/>
              <a:uLnTx/>
              <a:uFillTx/>
              <a:latin typeface="Montserrat SemiBold"/>
              <a:ea typeface="Montserrat SemiBold"/>
              <a:cs typeface="Montserrat SemiBold"/>
              <a:sym typeface="Montserrat SemiBold"/>
            </a:endParaRPr>
          </a:p>
        </p:txBody>
      </p:sp>
      <p:sp>
        <p:nvSpPr>
          <p:cNvPr id="49" name="Google Shape;1428;p33" descr="A dark blue timeline segment. "/>
          <p:cNvSpPr/>
          <p:nvPr/>
        </p:nvSpPr>
        <p:spPr>
          <a:xfrm rot="10800000" flipH="1">
            <a:off x="5029254" y="3679395"/>
            <a:ext cx="1090833"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rgbClr val="093B60"/>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97" name="Google Shape;1430;p33"/>
          <p:cNvSpPr txBox="1"/>
          <p:nvPr/>
        </p:nvSpPr>
        <p:spPr>
          <a:xfrm>
            <a:off x="6854290" y="4095466"/>
            <a:ext cx="1841780" cy="445712"/>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ED7D31">
                    <a:lumMod val="50000"/>
                  </a:srgbClr>
                </a:solidFill>
                <a:effectLst/>
                <a:uLnTx/>
                <a:uFillTx/>
                <a:latin typeface="Montserrat SemiBold"/>
                <a:ea typeface="Montserrat SemiBold"/>
                <a:cs typeface="Montserrat SemiBold"/>
                <a:sym typeface="Montserrat SemiBold"/>
              </a:rPr>
              <a:t>A</a:t>
            </a:r>
            <a:r>
              <a:rPr kumimoji="0" lang="en-US" sz="1400" b="1" i="0" u="none" strike="noStrike" kern="1200" cap="none" spc="0" normalizeH="0" baseline="0" noProof="0" dirty="0">
                <a:ln>
                  <a:noFill/>
                </a:ln>
                <a:solidFill>
                  <a:srgbClr val="ED7D31">
                    <a:lumMod val="50000"/>
                  </a:srgbClr>
                </a:solidFill>
                <a:effectLst/>
                <a:uLnTx/>
                <a:uFillTx/>
                <a:latin typeface="Montserrat SemiBold"/>
                <a:ea typeface="Montserrat SemiBold"/>
                <a:cs typeface="Montserrat SemiBold"/>
                <a:sym typeface="Montserrat SemiBold"/>
              </a:rPr>
              <a:t>p</a:t>
            </a:r>
            <a:r>
              <a:rPr kumimoji="0" lang="en" sz="1400" b="1" i="0" u="none" strike="noStrike" kern="1200" cap="none" spc="0" normalizeH="0" baseline="0" noProof="0" dirty="0">
                <a:ln>
                  <a:noFill/>
                </a:ln>
                <a:solidFill>
                  <a:srgbClr val="ED7D31">
                    <a:lumMod val="50000"/>
                  </a:srgbClr>
                </a:solidFill>
                <a:effectLst/>
                <a:uLnTx/>
                <a:uFillTx/>
                <a:latin typeface="Montserrat SemiBold"/>
                <a:ea typeface="Montserrat SemiBold"/>
                <a:cs typeface="Montserrat SemiBold"/>
                <a:sym typeface="Montserrat SemiBold"/>
              </a:rPr>
              <a:t>ril 1, 2026</a:t>
            </a:r>
            <a:endParaRPr kumimoji="0" sz="1400" b="1" i="0" u="none" strike="noStrike" kern="1200" cap="none" spc="0" normalizeH="0" baseline="0" noProof="0" dirty="0">
              <a:ln>
                <a:noFill/>
              </a:ln>
              <a:solidFill>
                <a:srgbClr val="ED7D31">
                  <a:lumMod val="50000"/>
                </a:srgbClr>
              </a:solidFill>
              <a:effectLst/>
              <a:uLnTx/>
              <a:uFillTx/>
              <a:latin typeface="Montserrat SemiBold"/>
              <a:ea typeface="Montserrat SemiBold"/>
              <a:cs typeface="Montserrat SemiBold"/>
              <a:sym typeface="Montserrat SemiBold"/>
            </a:endParaRPr>
          </a:p>
        </p:txBody>
      </p:sp>
      <p:sp>
        <p:nvSpPr>
          <p:cNvPr id="98" name="Google Shape;1429;p33"/>
          <p:cNvSpPr txBox="1"/>
          <p:nvPr/>
        </p:nvSpPr>
        <p:spPr>
          <a:xfrm>
            <a:off x="6911643" y="4361797"/>
            <a:ext cx="1809140" cy="126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I</a:t>
            </a:r>
            <a:r>
              <a:rPr kumimoji="0" lang="en-US"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m</a:t>
            </a: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plementation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Reentry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CAA Phase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RC Pilot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RRSS</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106" name="Slide Number Placeholder 3"/>
          <p:cNvSpPr txBox="1">
            <a:spLocks/>
          </p:cNvSpPr>
          <p:nvPr/>
        </p:nvSpPr>
        <p:spPr>
          <a:xfrm>
            <a:off x="287694" y="634701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7" name="Google Shape;1340;p33" descr="a blue timeline segment. "/>
          <p:cNvSpPr/>
          <p:nvPr/>
        </p:nvSpPr>
        <p:spPr>
          <a:xfrm rot="10800000">
            <a:off x="10494667" y="3555100"/>
            <a:ext cx="1130522" cy="287247"/>
          </a:xfrm>
          <a:custGeom>
            <a:avLst/>
            <a:gdLst/>
            <a:ahLst/>
            <a:cxnLst/>
            <a:rect l="l" t="t" r="r" b="b"/>
            <a:pathLst>
              <a:path w="1356809" h="249058" extrusionOk="0">
                <a:moveTo>
                  <a:pt x="1356810" y="0"/>
                </a:moveTo>
                <a:lnTo>
                  <a:pt x="71489" y="0"/>
                </a:lnTo>
                <a:cubicBezTo>
                  <a:pt x="32007" y="0"/>
                  <a:pt x="0" y="32007"/>
                  <a:pt x="0" y="71489"/>
                </a:cubicBezTo>
                <a:cubicBezTo>
                  <a:pt x="0" y="110971"/>
                  <a:pt x="32007" y="142978"/>
                  <a:pt x="71489" y="142978"/>
                </a:cubicBezTo>
                <a:lnTo>
                  <a:pt x="605214" y="142978"/>
                </a:lnTo>
                <a:lnTo>
                  <a:pt x="659534" y="236816"/>
                </a:lnTo>
                <a:cubicBezTo>
                  <a:pt x="666263" y="248506"/>
                  <a:pt x="681193" y="252527"/>
                  <a:pt x="692883" y="245798"/>
                </a:cubicBezTo>
                <a:cubicBezTo>
                  <a:pt x="696617" y="243649"/>
                  <a:pt x="699715" y="240550"/>
                  <a:pt x="701865" y="236816"/>
                </a:cubicBezTo>
                <a:lnTo>
                  <a:pt x="756332" y="142830"/>
                </a:lnTo>
                <a:lnTo>
                  <a:pt x="1356810" y="142830"/>
                </a:lnTo>
                <a:close/>
              </a:path>
            </a:pathLst>
          </a:custGeom>
          <a:solidFill>
            <a:srgbClr val="0070C0"/>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2" name="Google Shape;1342;p33" descr="a yellow timeline segment. ">
            <a:extLst>
              <a:ext uri="{FF2B5EF4-FFF2-40B4-BE49-F238E27FC236}">
                <a16:creationId xmlns:a16="http://schemas.microsoft.com/office/drawing/2014/main" id="{2704B82D-EE6F-78D8-570A-9C430C495B80}"/>
              </a:ext>
            </a:extLst>
          </p:cNvPr>
          <p:cNvSpPr/>
          <p:nvPr/>
        </p:nvSpPr>
        <p:spPr>
          <a:xfrm>
            <a:off x="8305907" y="3520663"/>
            <a:ext cx="1090833"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rgbClr val="D4D034"/>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21" name="TextBox 120">
            <a:extLst>
              <a:ext uri="{FF2B5EF4-FFF2-40B4-BE49-F238E27FC236}">
                <a16:creationId xmlns:a16="http://schemas.microsoft.com/office/drawing/2014/main" id="{CE7E5652-AA4F-46DB-38BD-1F11AE1517C6}"/>
              </a:ext>
            </a:extLst>
          </p:cNvPr>
          <p:cNvSpPr txBox="1"/>
          <p:nvPr/>
        </p:nvSpPr>
        <p:spPr>
          <a:xfrm>
            <a:off x="610559" y="4526579"/>
            <a:ext cx="135428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Initial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Reentry Deployment </a:t>
            </a:r>
          </a:p>
        </p:txBody>
      </p:sp>
      <p:sp>
        <p:nvSpPr>
          <p:cNvPr id="122" name="Google Shape;1342;p33" descr="an orange timeline segment. ">
            <a:extLst>
              <a:ext uri="{FF2B5EF4-FFF2-40B4-BE49-F238E27FC236}">
                <a16:creationId xmlns:a16="http://schemas.microsoft.com/office/drawing/2014/main" id="{46194250-BB01-8819-06F0-64CD673028C6}"/>
              </a:ext>
            </a:extLst>
          </p:cNvPr>
          <p:cNvSpPr/>
          <p:nvPr/>
        </p:nvSpPr>
        <p:spPr>
          <a:xfrm>
            <a:off x="6147226" y="3532560"/>
            <a:ext cx="1090833"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chemeClr val="accent2">
              <a:lumMod val="75000"/>
            </a:schemeClr>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23" name="Google Shape;1428;p33" descr="a brown timeline segment. ">
            <a:extLst>
              <a:ext uri="{FF2B5EF4-FFF2-40B4-BE49-F238E27FC236}">
                <a16:creationId xmlns:a16="http://schemas.microsoft.com/office/drawing/2014/main" id="{295299A7-D845-47DB-C976-48A49511162E}"/>
              </a:ext>
            </a:extLst>
          </p:cNvPr>
          <p:cNvSpPr/>
          <p:nvPr/>
        </p:nvSpPr>
        <p:spPr>
          <a:xfrm rot="10800000" flipH="1">
            <a:off x="7264547" y="3673136"/>
            <a:ext cx="1090833"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chemeClr val="accent4">
              <a:lumMod val="50000"/>
            </a:schemeClr>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C000">
                  <a:lumMod val="75000"/>
                </a:srgbClr>
              </a:solidFill>
              <a:effectLst/>
              <a:uLnTx/>
              <a:uFillTx/>
              <a:latin typeface="Calibri"/>
              <a:ea typeface="Calibri"/>
              <a:cs typeface="Calibri"/>
              <a:sym typeface="Calibri"/>
            </a:endParaRPr>
          </a:p>
        </p:txBody>
      </p:sp>
      <p:sp>
        <p:nvSpPr>
          <p:cNvPr id="124" name="Google Shape;1343;p33" descr="A gold timeline segment. ">
            <a:extLst>
              <a:ext uri="{FF2B5EF4-FFF2-40B4-BE49-F238E27FC236}">
                <a16:creationId xmlns:a16="http://schemas.microsoft.com/office/drawing/2014/main" id="{8377BA4D-C422-D22B-49A3-3C1E6C7E7615}"/>
              </a:ext>
            </a:extLst>
          </p:cNvPr>
          <p:cNvSpPr/>
          <p:nvPr/>
        </p:nvSpPr>
        <p:spPr>
          <a:xfrm>
            <a:off x="2820988" y="3687612"/>
            <a:ext cx="1054985" cy="287247"/>
          </a:xfrm>
          <a:custGeom>
            <a:avLst/>
            <a:gdLst/>
            <a:ahLst/>
            <a:cxnLst/>
            <a:rect l="l" t="t" r="r" b="b"/>
            <a:pathLst>
              <a:path w="1351925" h="249058" extrusionOk="0">
                <a:moveTo>
                  <a:pt x="1351926" y="0"/>
                </a:moveTo>
                <a:lnTo>
                  <a:pt x="0" y="0"/>
                </a:lnTo>
                <a:lnTo>
                  <a:pt x="0" y="142978"/>
                </a:lnTo>
                <a:lnTo>
                  <a:pt x="600477" y="142978"/>
                </a:lnTo>
                <a:lnTo>
                  <a:pt x="654797" y="236816"/>
                </a:lnTo>
                <a:cubicBezTo>
                  <a:pt x="661526" y="248506"/>
                  <a:pt x="676457" y="252527"/>
                  <a:pt x="688146" y="245798"/>
                </a:cubicBezTo>
                <a:cubicBezTo>
                  <a:pt x="691880" y="243649"/>
                  <a:pt x="694979" y="240550"/>
                  <a:pt x="697128" y="236816"/>
                </a:cubicBezTo>
                <a:lnTo>
                  <a:pt x="751448" y="142830"/>
                </a:lnTo>
                <a:lnTo>
                  <a:pt x="1351926" y="142830"/>
                </a:lnTo>
                <a:close/>
              </a:path>
            </a:pathLst>
          </a:custGeom>
          <a:solidFill>
            <a:schemeClr val="accent4">
              <a:lumMod val="75000"/>
            </a:schemeClr>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26" name="Google Shape;1424;p33">
            <a:extLst>
              <a:ext uri="{FF2B5EF4-FFF2-40B4-BE49-F238E27FC236}">
                <a16:creationId xmlns:a16="http://schemas.microsoft.com/office/drawing/2014/main" id="{F202DF80-61C3-71B0-13D5-D1B420EC0FF2}"/>
              </a:ext>
            </a:extLst>
          </p:cNvPr>
          <p:cNvSpPr txBox="1"/>
          <p:nvPr/>
        </p:nvSpPr>
        <p:spPr>
          <a:xfrm>
            <a:off x="1530470" y="2286319"/>
            <a:ext cx="1522318" cy="1466875"/>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Severe Mental Illness (SMI) 1115 Implementation Plan approved by CMS.</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130" name="Google Shape;1421;p33">
            <a:extLst>
              <a:ext uri="{FF2B5EF4-FFF2-40B4-BE49-F238E27FC236}">
                <a16:creationId xmlns:a16="http://schemas.microsoft.com/office/drawing/2014/main" id="{95943F31-4FD5-BD19-EB78-C2425BF7D8BE}"/>
              </a:ext>
            </a:extLst>
          </p:cNvPr>
          <p:cNvSpPr txBox="1"/>
          <p:nvPr/>
        </p:nvSpPr>
        <p:spPr>
          <a:xfrm>
            <a:off x="1507950" y="2035576"/>
            <a:ext cx="1584832"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FFC000">
                    <a:lumMod val="75000"/>
                  </a:srgbClr>
                </a:solidFill>
                <a:effectLst/>
                <a:uLnTx/>
                <a:uFillTx/>
                <a:latin typeface="Montserrat SemiBold"/>
                <a:ea typeface="Montserrat SemiBold"/>
                <a:cs typeface="Montserrat SemiBold"/>
                <a:sym typeface="Montserrat SemiBold"/>
              </a:rPr>
              <a:t>Dec. 8, 2025</a:t>
            </a:r>
            <a:endParaRPr kumimoji="0" sz="1400" b="1" i="0" u="none" strike="noStrike" kern="1200" cap="none" spc="0" normalizeH="0" baseline="0" noProof="0" dirty="0">
              <a:ln>
                <a:noFill/>
              </a:ln>
              <a:solidFill>
                <a:srgbClr val="FFC000">
                  <a:lumMod val="75000"/>
                </a:srgbClr>
              </a:solidFill>
              <a:effectLst/>
              <a:uLnTx/>
              <a:uFillTx/>
              <a:latin typeface="Montserrat SemiBold"/>
              <a:ea typeface="Montserrat SemiBold"/>
              <a:cs typeface="Montserrat SemiBold"/>
              <a:sym typeface="Montserrat SemiBold"/>
            </a:endParaRPr>
          </a:p>
        </p:txBody>
      </p:sp>
      <p:sp>
        <p:nvSpPr>
          <p:cNvPr id="132" name="Google Shape;1421;p33">
            <a:extLst>
              <a:ext uri="{FF2B5EF4-FFF2-40B4-BE49-F238E27FC236}">
                <a16:creationId xmlns:a16="http://schemas.microsoft.com/office/drawing/2014/main" id="{54D4AA4B-D16F-0AA7-210E-8D527A7B189F}"/>
              </a:ext>
            </a:extLst>
          </p:cNvPr>
          <p:cNvSpPr txBox="1"/>
          <p:nvPr/>
        </p:nvSpPr>
        <p:spPr>
          <a:xfrm>
            <a:off x="495283" y="4144764"/>
            <a:ext cx="1584832"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4472C4"/>
                </a:solidFill>
                <a:effectLst/>
                <a:uLnTx/>
                <a:uFillTx/>
                <a:latin typeface="Montserrat SemiBold"/>
                <a:ea typeface="Montserrat SemiBold"/>
                <a:cs typeface="Montserrat SemiBold"/>
                <a:sym typeface="Montserrat SemiBold"/>
              </a:rPr>
              <a:t>Oct. 1, 2025</a:t>
            </a:r>
            <a:endParaRPr kumimoji="0" sz="1400" b="1" i="0" u="none" strike="noStrike" kern="1200" cap="none" spc="0" normalizeH="0" baseline="0" noProof="0" dirty="0">
              <a:ln>
                <a:noFill/>
              </a:ln>
              <a:solidFill>
                <a:srgbClr val="4472C4"/>
              </a:solidFill>
              <a:effectLst/>
              <a:uLnTx/>
              <a:uFillTx/>
              <a:latin typeface="Montserrat SemiBold"/>
              <a:ea typeface="Montserrat SemiBold"/>
              <a:cs typeface="Montserrat SemiBold"/>
              <a:sym typeface="Montserrat SemiBold"/>
            </a:endParaRPr>
          </a:p>
        </p:txBody>
      </p:sp>
      <p:sp>
        <p:nvSpPr>
          <p:cNvPr id="5" name="Google Shape;1424;p33">
            <a:extLst>
              <a:ext uri="{FF2B5EF4-FFF2-40B4-BE49-F238E27FC236}">
                <a16:creationId xmlns:a16="http://schemas.microsoft.com/office/drawing/2014/main" id="{CE8B3803-E21C-FDB4-00B3-D53AAC69500B}"/>
              </a:ext>
            </a:extLst>
          </p:cNvPr>
          <p:cNvSpPr txBox="1"/>
          <p:nvPr/>
        </p:nvSpPr>
        <p:spPr>
          <a:xfrm>
            <a:off x="3435218" y="1984129"/>
            <a:ext cx="2127606" cy="1135373"/>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New Provider Types developed for Recuperative Care (RC) and Recovery Residence Supports (RRS).  Reentry Systems testing.</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9" name="Google Shape;1421;p33">
            <a:extLst>
              <a:ext uri="{FF2B5EF4-FFF2-40B4-BE49-F238E27FC236}">
                <a16:creationId xmlns:a16="http://schemas.microsoft.com/office/drawing/2014/main" id="{7FF5B405-AA85-4BDE-97EB-365DA4AF8711}"/>
              </a:ext>
            </a:extLst>
          </p:cNvPr>
          <p:cNvSpPr txBox="1"/>
          <p:nvPr/>
        </p:nvSpPr>
        <p:spPr>
          <a:xfrm>
            <a:off x="3730847" y="1657327"/>
            <a:ext cx="1584832"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ED7D31">
                    <a:lumMod val="75000"/>
                  </a:srgbClr>
                </a:solidFill>
                <a:effectLst/>
                <a:uLnTx/>
                <a:uFillTx/>
                <a:latin typeface="Montserrat SemiBold"/>
                <a:ea typeface="Montserrat SemiBold"/>
                <a:cs typeface="Montserrat SemiBold"/>
                <a:sym typeface="Montserrat SemiBold"/>
              </a:rPr>
              <a:t>Winter 2025</a:t>
            </a:r>
            <a:endParaRPr kumimoji="0" sz="1400" b="1" i="0" u="none" strike="noStrike" kern="1200" cap="none" spc="0" normalizeH="0" baseline="0" noProof="0" dirty="0">
              <a:ln>
                <a:noFill/>
              </a:ln>
              <a:solidFill>
                <a:srgbClr val="ED7D31">
                  <a:lumMod val="75000"/>
                </a:srgbClr>
              </a:solidFill>
              <a:effectLst/>
              <a:uLnTx/>
              <a:uFillTx/>
              <a:latin typeface="Montserrat SemiBold"/>
              <a:ea typeface="Montserrat SemiBold"/>
              <a:cs typeface="Montserrat SemiBold"/>
              <a:sym typeface="Montserrat SemiBold"/>
            </a:endParaRPr>
          </a:p>
        </p:txBody>
      </p:sp>
      <p:sp>
        <p:nvSpPr>
          <p:cNvPr id="10" name="Google Shape;1422;p33">
            <a:extLst>
              <a:ext uri="{FF2B5EF4-FFF2-40B4-BE49-F238E27FC236}">
                <a16:creationId xmlns:a16="http://schemas.microsoft.com/office/drawing/2014/main" id="{306E730F-F590-953C-FE5B-7AF29C3ACD77}"/>
              </a:ext>
            </a:extLst>
          </p:cNvPr>
          <p:cNvSpPr txBox="1"/>
          <p:nvPr/>
        </p:nvSpPr>
        <p:spPr>
          <a:xfrm>
            <a:off x="10175515" y="2681123"/>
            <a:ext cx="1497081" cy="691754"/>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CAA Full Compliance.</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11" name="Google Shape;1423;p33">
            <a:extLst>
              <a:ext uri="{FF2B5EF4-FFF2-40B4-BE49-F238E27FC236}">
                <a16:creationId xmlns:a16="http://schemas.microsoft.com/office/drawing/2014/main" id="{29D5910A-A7CE-B5E0-10E6-073011D63FC7}"/>
              </a:ext>
            </a:extLst>
          </p:cNvPr>
          <p:cNvSpPr txBox="1"/>
          <p:nvPr/>
        </p:nvSpPr>
        <p:spPr>
          <a:xfrm>
            <a:off x="10109399" y="2419978"/>
            <a:ext cx="1629312"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4472C4">
                    <a:lumMod val="75000"/>
                  </a:srgbClr>
                </a:solidFill>
                <a:effectLst/>
                <a:uLnTx/>
                <a:uFillTx/>
                <a:latin typeface="Montserrat SemiBold"/>
                <a:ea typeface="Montserrat SemiBold"/>
                <a:cs typeface="Montserrat SemiBold"/>
                <a:sym typeface="Montserrat SemiBold"/>
              </a:rPr>
              <a:t>Winter 2026</a:t>
            </a:r>
            <a:endParaRPr kumimoji="0" sz="1400" b="1" i="0" u="none" strike="noStrike" kern="1200" cap="none" spc="0" normalizeH="0" baseline="0" noProof="0" dirty="0">
              <a:ln>
                <a:noFill/>
              </a:ln>
              <a:solidFill>
                <a:srgbClr val="4472C4">
                  <a:lumMod val="75000"/>
                </a:srgbClr>
              </a:solidFill>
              <a:effectLst/>
              <a:uLnTx/>
              <a:uFillTx/>
              <a:latin typeface="Montserrat SemiBold"/>
              <a:ea typeface="Montserrat SemiBold"/>
              <a:cs typeface="Montserrat SemiBold"/>
              <a:sym typeface="Montserrat SemiBold"/>
            </a:endParaRPr>
          </a:p>
        </p:txBody>
      </p:sp>
      <p:sp>
        <p:nvSpPr>
          <p:cNvPr id="14" name="Google Shape;1420;p33">
            <a:extLst>
              <a:ext uri="{FF2B5EF4-FFF2-40B4-BE49-F238E27FC236}">
                <a16:creationId xmlns:a16="http://schemas.microsoft.com/office/drawing/2014/main" id="{011C5046-24A9-5EAF-9CDE-59845C0F358F}"/>
              </a:ext>
            </a:extLst>
          </p:cNvPr>
          <p:cNvSpPr txBox="1"/>
          <p:nvPr/>
        </p:nvSpPr>
        <p:spPr>
          <a:xfrm>
            <a:off x="9233768" y="4336757"/>
            <a:ext cx="1446674" cy="126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Roboto"/>
                <a:cs typeface="Roboto"/>
                <a:sym typeface="Roboto"/>
              </a:rPr>
              <a:t>CAA Phase 3</a:t>
            </a:r>
          </a:p>
        </p:txBody>
      </p:sp>
      <p:sp>
        <p:nvSpPr>
          <p:cNvPr id="25" name="Google Shape;1421;p33">
            <a:extLst>
              <a:ext uri="{FF2B5EF4-FFF2-40B4-BE49-F238E27FC236}">
                <a16:creationId xmlns:a16="http://schemas.microsoft.com/office/drawing/2014/main" id="{57D8E8A8-A78E-2C12-ECB4-75549866E7E7}"/>
              </a:ext>
            </a:extLst>
          </p:cNvPr>
          <p:cNvSpPr txBox="1"/>
          <p:nvPr/>
        </p:nvSpPr>
        <p:spPr>
          <a:xfrm>
            <a:off x="8981896" y="4043945"/>
            <a:ext cx="2042008"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FFC000">
                    <a:lumMod val="50000"/>
                  </a:srgbClr>
                </a:solidFill>
                <a:effectLst/>
                <a:uLnTx/>
                <a:uFillTx/>
                <a:latin typeface="Montserrat SemiBold"/>
                <a:ea typeface="Montserrat SemiBold"/>
                <a:cs typeface="Montserrat SemiBold"/>
                <a:sym typeface="Montserrat SemiBold"/>
              </a:rPr>
              <a:t>S</a:t>
            </a:r>
            <a:r>
              <a:rPr kumimoji="0" lang="en-US" sz="1400" b="1" i="0" u="none" strike="noStrike" kern="1200" cap="none" spc="0" normalizeH="0" baseline="0" noProof="0" dirty="0">
                <a:ln>
                  <a:noFill/>
                </a:ln>
                <a:solidFill>
                  <a:srgbClr val="FFC000">
                    <a:lumMod val="50000"/>
                  </a:srgbClr>
                </a:solidFill>
                <a:effectLst/>
                <a:uLnTx/>
                <a:uFillTx/>
                <a:latin typeface="Montserrat SemiBold"/>
                <a:ea typeface="Montserrat SemiBold"/>
                <a:cs typeface="Montserrat SemiBold"/>
                <a:sym typeface="Montserrat SemiBold"/>
              </a:rPr>
              <a:t>u</a:t>
            </a:r>
            <a:r>
              <a:rPr kumimoji="0" lang="en" sz="1400" b="1" i="0" u="none" strike="noStrike" kern="1200" cap="none" spc="0" normalizeH="0" baseline="0" noProof="0" dirty="0">
                <a:ln>
                  <a:noFill/>
                </a:ln>
                <a:solidFill>
                  <a:srgbClr val="FFC000">
                    <a:lumMod val="50000"/>
                  </a:srgbClr>
                </a:solidFill>
                <a:effectLst/>
                <a:uLnTx/>
                <a:uFillTx/>
                <a:latin typeface="Montserrat SemiBold"/>
                <a:ea typeface="Montserrat SemiBold"/>
                <a:cs typeface="Montserrat SemiBold"/>
                <a:sym typeface="Montserrat SemiBold"/>
              </a:rPr>
              <a:t>mmer 2026</a:t>
            </a:r>
            <a:endParaRPr kumimoji="0" sz="1400" b="1" i="0" u="none" strike="noStrike" kern="1200" cap="none" spc="0" normalizeH="0" baseline="0" noProof="0" dirty="0">
              <a:ln>
                <a:noFill/>
              </a:ln>
              <a:solidFill>
                <a:srgbClr val="FFC000">
                  <a:lumMod val="50000"/>
                </a:srgbClr>
              </a:solidFill>
              <a:effectLst/>
              <a:uLnTx/>
              <a:uFillTx/>
              <a:latin typeface="Montserrat SemiBold"/>
              <a:ea typeface="Montserrat SemiBold"/>
              <a:cs typeface="Montserrat SemiBold"/>
              <a:sym typeface="Montserrat SemiBold"/>
            </a:endParaRPr>
          </a:p>
        </p:txBody>
      </p:sp>
      <p:sp>
        <p:nvSpPr>
          <p:cNvPr id="13" name="Google Shape;1428;p33" descr="a brown timeline segment. ">
            <a:extLst>
              <a:ext uri="{FF2B5EF4-FFF2-40B4-BE49-F238E27FC236}">
                <a16:creationId xmlns:a16="http://schemas.microsoft.com/office/drawing/2014/main" id="{3B825CAB-8C66-121D-0008-B47C9FC67F76}"/>
              </a:ext>
            </a:extLst>
          </p:cNvPr>
          <p:cNvSpPr/>
          <p:nvPr/>
        </p:nvSpPr>
        <p:spPr>
          <a:xfrm rot="10800000" flipH="1">
            <a:off x="9393387" y="3673136"/>
            <a:ext cx="1090833"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chemeClr val="accent4">
              <a:lumMod val="50000"/>
            </a:schemeClr>
          </a:solid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C000">
                  <a:lumMod val="75000"/>
                </a:srgbClr>
              </a:solidFill>
              <a:effectLst/>
              <a:uLnTx/>
              <a:uFillTx/>
              <a:latin typeface="Calibri"/>
              <a:ea typeface="Calibri"/>
              <a:cs typeface="Calibri"/>
              <a:sym typeface="Calibri"/>
            </a:endParaRPr>
          </a:p>
        </p:txBody>
      </p:sp>
      <p:sp>
        <p:nvSpPr>
          <p:cNvPr id="26" name="Google Shape;1426;p33">
            <a:extLst>
              <a:ext uri="{FF2B5EF4-FFF2-40B4-BE49-F238E27FC236}">
                <a16:creationId xmlns:a16="http://schemas.microsoft.com/office/drawing/2014/main" id="{12683C04-C054-3EF9-C9B6-86C96EA01EBC}"/>
              </a:ext>
            </a:extLst>
          </p:cNvPr>
          <p:cNvSpPr txBox="1"/>
          <p:nvPr/>
        </p:nvSpPr>
        <p:spPr>
          <a:xfrm>
            <a:off x="4846751" y="4524975"/>
            <a:ext cx="1494645" cy="126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rPr>
              <a:t>SMI 1115 Implementation</a:t>
            </a:r>
            <a:endParaRPr kumimoji="0" sz="1400" b="0" i="0" u="none" strike="noStrike" kern="1200" cap="none" spc="0" normalizeH="0" baseline="0" noProof="0" dirty="0">
              <a:ln>
                <a:noFill/>
              </a:ln>
              <a:solidFill>
                <a:prstClr val="black"/>
              </a:solidFill>
              <a:effectLst/>
              <a:uLnTx/>
              <a:uFillTx/>
              <a:latin typeface="Calibri" panose="020F0502020204030204"/>
              <a:ea typeface="Montserrat Medium"/>
              <a:cs typeface="Montserrat Medium"/>
              <a:sym typeface="Montserrat Medium"/>
            </a:endParaRPr>
          </a:p>
        </p:txBody>
      </p:sp>
      <p:sp>
        <p:nvSpPr>
          <p:cNvPr id="27" name="Google Shape;1427;p33">
            <a:extLst>
              <a:ext uri="{FF2B5EF4-FFF2-40B4-BE49-F238E27FC236}">
                <a16:creationId xmlns:a16="http://schemas.microsoft.com/office/drawing/2014/main" id="{C5B177ED-5F47-EE8B-D8C6-0C1BE1B22678}"/>
              </a:ext>
            </a:extLst>
          </p:cNvPr>
          <p:cNvSpPr txBox="1"/>
          <p:nvPr/>
        </p:nvSpPr>
        <p:spPr>
          <a:xfrm>
            <a:off x="4634821" y="4231068"/>
            <a:ext cx="1876007" cy="4156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4472C4">
                    <a:lumMod val="50000"/>
                  </a:srgbClr>
                </a:solidFill>
                <a:effectLst/>
                <a:uLnTx/>
                <a:uFillTx/>
                <a:latin typeface="Montserrat SemiBold"/>
                <a:ea typeface="Montserrat SemiBold"/>
                <a:cs typeface="Montserrat SemiBold"/>
                <a:sym typeface="Montserrat SemiBold"/>
              </a:rPr>
              <a:t>Jan.15, 2026</a:t>
            </a:r>
            <a:endParaRPr kumimoji="0" sz="1400" b="1" i="0" u="none" strike="noStrike" kern="1200" cap="none" spc="0" normalizeH="0" baseline="0" noProof="0" dirty="0">
              <a:ln>
                <a:noFill/>
              </a:ln>
              <a:solidFill>
                <a:srgbClr val="4472C4">
                  <a:lumMod val="50000"/>
                </a:srgbClr>
              </a:solidFill>
              <a:effectLst/>
              <a:uLnTx/>
              <a:uFillTx/>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512732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57CB-A9BA-164B-9168-F05AD6075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4B2E3-1817-01A4-EC9E-39DC3C6EE45B}"/>
              </a:ext>
            </a:extLst>
          </p:cNvPr>
          <p:cNvSpPr>
            <a:spLocks noGrp="1"/>
          </p:cNvSpPr>
          <p:nvPr>
            <p:ph type="ctrTitle"/>
          </p:nvPr>
        </p:nvSpPr>
        <p:spPr>
          <a:xfrm>
            <a:off x="1524000" y="2800393"/>
            <a:ext cx="9144000" cy="1257214"/>
          </a:xfrm>
        </p:spPr>
        <p:txBody>
          <a:bodyPr/>
          <a:lstStyle/>
          <a:p>
            <a:r>
              <a:rPr lang="en-US" u="sng" dirty="0">
                <a:solidFill>
                  <a:srgbClr val="6BB5DD"/>
                </a:solidFill>
              </a:rPr>
              <a:t>House Resolution 1 </a:t>
            </a:r>
            <a:br>
              <a:rPr lang="en-US" u="sng" dirty="0">
                <a:solidFill>
                  <a:srgbClr val="6BB5DD"/>
                </a:solidFill>
              </a:rPr>
            </a:br>
            <a:r>
              <a:rPr lang="en-US" u="sng" dirty="0">
                <a:solidFill>
                  <a:srgbClr val="6BB5DD"/>
                </a:solidFill>
              </a:rPr>
              <a:t>(119</a:t>
            </a:r>
            <a:r>
              <a:rPr lang="en-US" u="sng" baseline="30000" dirty="0">
                <a:solidFill>
                  <a:srgbClr val="6BB5DD"/>
                </a:solidFill>
              </a:rPr>
              <a:t>th</a:t>
            </a:r>
            <a:r>
              <a:rPr lang="en-US" u="sng" dirty="0">
                <a:solidFill>
                  <a:srgbClr val="6BB5DD"/>
                </a:solidFill>
              </a:rPr>
              <a:t> Congress)</a:t>
            </a:r>
          </a:p>
        </p:txBody>
      </p:sp>
    </p:spTree>
    <p:extLst>
      <p:ext uri="{BB962C8B-B14F-4D97-AF65-F5344CB8AC3E}">
        <p14:creationId xmlns:p14="http://schemas.microsoft.com/office/powerpoint/2010/main" val="4193861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149B-D289-B852-7BBE-3299903FB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0407B-7943-5324-380A-3148F06DAE20}"/>
              </a:ext>
            </a:extLst>
          </p:cNvPr>
          <p:cNvSpPr>
            <a:spLocks noGrp="1"/>
          </p:cNvSpPr>
          <p:nvPr>
            <p:ph type="title"/>
          </p:nvPr>
        </p:nvSpPr>
        <p:spPr>
          <a:xfrm>
            <a:off x="464972" y="298120"/>
            <a:ext cx="10515600" cy="1325563"/>
          </a:xfrm>
        </p:spPr>
        <p:txBody>
          <a:bodyPr>
            <a:normAutofit fontScale="90000"/>
          </a:bodyPr>
          <a:lstStyle/>
          <a:p>
            <a:r>
              <a:rPr lang="en-US" dirty="0"/>
              <a:t>KY Rural Health Transformation Program (RHTP)</a:t>
            </a:r>
            <a:br>
              <a:rPr lang="en-US" dirty="0"/>
            </a:br>
            <a:r>
              <a:rPr lang="en-US" dirty="0"/>
              <a:t>Current Status and Next Steps</a:t>
            </a:r>
          </a:p>
        </p:txBody>
      </p:sp>
      <p:grpSp>
        <p:nvGrpSpPr>
          <p:cNvPr id="33" name="Group 32" descr="A chart showing the Kentucky Rural Health Transformation status and steps. ">
            <a:extLst>
              <a:ext uri="{FF2B5EF4-FFF2-40B4-BE49-F238E27FC236}">
                <a16:creationId xmlns:a16="http://schemas.microsoft.com/office/drawing/2014/main" id="{DA9A9B0C-CFD5-1045-2D0F-F75B46586B5E}"/>
              </a:ext>
            </a:extLst>
          </p:cNvPr>
          <p:cNvGrpSpPr/>
          <p:nvPr/>
        </p:nvGrpSpPr>
        <p:grpSpPr>
          <a:xfrm>
            <a:off x="-58998" y="1483540"/>
            <a:ext cx="12182570" cy="4497248"/>
            <a:chOff x="-58998" y="1303431"/>
            <a:chExt cx="12182570" cy="4497248"/>
          </a:xfrm>
        </p:grpSpPr>
        <p:cxnSp>
          <p:nvCxnSpPr>
            <p:cNvPr id="8" name="Straight Arrow Connector 7">
              <a:extLst>
                <a:ext uri="{FF2B5EF4-FFF2-40B4-BE49-F238E27FC236}">
                  <a16:creationId xmlns:a16="http://schemas.microsoft.com/office/drawing/2014/main" id="{0A95150B-A74D-3809-3D4E-FAEE5C1DB612}"/>
                </a:ext>
              </a:extLst>
            </p:cNvPr>
            <p:cNvCxnSpPr>
              <a:cxnSpLocks/>
              <a:endCxn id="9" idx="2"/>
            </p:cNvCxnSpPr>
            <p:nvPr/>
          </p:nvCxnSpPr>
          <p:spPr>
            <a:xfrm flipV="1">
              <a:off x="1781536" y="2705238"/>
              <a:ext cx="0" cy="550749"/>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8AD43C5-F452-2F35-E8B1-C8D29ECD8253}"/>
                </a:ext>
              </a:extLst>
            </p:cNvPr>
            <p:cNvCxnSpPr>
              <a:cxnSpLocks/>
            </p:cNvCxnSpPr>
            <p:nvPr/>
          </p:nvCxnSpPr>
          <p:spPr>
            <a:xfrm flipV="1">
              <a:off x="4579370" y="3053328"/>
              <a:ext cx="0" cy="209381"/>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E14CEB2-D377-0425-F268-B09289D68AED}"/>
                </a:ext>
              </a:extLst>
            </p:cNvPr>
            <p:cNvCxnSpPr>
              <a:cxnSpLocks/>
            </p:cNvCxnSpPr>
            <p:nvPr/>
          </p:nvCxnSpPr>
          <p:spPr>
            <a:xfrm flipV="1">
              <a:off x="5350711" y="2319094"/>
              <a:ext cx="0" cy="968666"/>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05F285-CC6F-4851-32CC-064039658F22}"/>
                </a:ext>
              </a:extLst>
            </p:cNvPr>
            <p:cNvCxnSpPr/>
            <p:nvPr/>
          </p:nvCxnSpPr>
          <p:spPr>
            <a:xfrm flipV="1">
              <a:off x="3464897" y="2605512"/>
              <a:ext cx="0" cy="657197"/>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34BFBC-84B4-8B39-E6D2-7203F92B740A}"/>
                </a:ext>
              </a:extLst>
            </p:cNvPr>
            <p:cNvCxnSpPr>
              <a:cxnSpLocks/>
              <a:endCxn id="26" idx="0"/>
            </p:cNvCxnSpPr>
            <p:nvPr/>
          </p:nvCxnSpPr>
          <p:spPr>
            <a:xfrm>
              <a:off x="1145477" y="3683039"/>
              <a:ext cx="0" cy="702643"/>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9E33A8D-2A30-4B1C-885A-1EAA2387D230}"/>
                </a:ext>
              </a:extLst>
            </p:cNvPr>
            <p:cNvCxnSpPr>
              <a:cxnSpLocks/>
              <a:endCxn id="96" idx="0"/>
            </p:cNvCxnSpPr>
            <p:nvPr/>
          </p:nvCxnSpPr>
          <p:spPr>
            <a:xfrm>
              <a:off x="1653571" y="3683039"/>
              <a:ext cx="0" cy="1286643"/>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7FC1D69-356B-77AC-9E7B-D72B98B57074}"/>
                </a:ext>
              </a:extLst>
            </p:cNvPr>
            <p:cNvCxnSpPr>
              <a:cxnSpLocks/>
              <a:stCxn id="5" idx="2"/>
              <a:endCxn id="15" idx="2"/>
            </p:cNvCxnSpPr>
            <p:nvPr/>
          </p:nvCxnSpPr>
          <p:spPr>
            <a:xfrm rot="16200000" flipH="1">
              <a:off x="7307955" y="2489714"/>
              <a:ext cx="3530" cy="2447236"/>
            </a:xfrm>
            <a:prstGeom prst="bentConnector3">
              <a:avLst>
                <a:gd name="adj1" fmla="val -17978612"/>
              </a:avLst>
            </a:prstGeom>
            <a:ln>
              <a:solidFill>
                <a:srgbClr val="62B5E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79F48D-86C3-2569-476D-FDABB2226F11}"/>
                </a:ext>
              </a:extLst>
            </p:cNvPr>
            <p:cNvCxnSpPr>
              <a:cxnSpLocks/>
            </p:cNvCxnSpPr>
            <p:nvPr/>
          </p:nvCxnSpPr>
          <p:spPr>
            <a:xfrm>
              <a:off x="2106202" y="3492145"/>
              <a:ext cx="9020705" cy="2891"/>
            </a:xfrm>
            <a:prstGeom prst="line">
              <a:avLst/>
            </a:prstGeom>
            <a:ln w="38100">
              <a:solidFill>
                <a:srgbClr val="62B5E5"/>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9143E1D-FBC6-642C-6974-E5B8B9013B64}"/>
                </a:ext>
              </a:extLst>
            </p:cNvPr>
            <p:cNvSpPr/>
            <p:nvPr/>
          </p:nvSpPr>
          <p:spPr>
            <a:xfrm>
              <a:off x="48630" y="3243714"/>
              <a:ext cx="2286000" cy="452388"/>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Sep 2025</a:t>
              </a:r>
            </a:p>
          </p:txBody>
        </p:sp>
        <p:sp>
          <p:nvSpPr>
            <p:cNvPr id="4" name="Rectangle 3">
              <a:extLst>
                <a:ext uri="{FF2B5EF4-FFF2-40B4-BE49-F238E27FC236}">
                  <a16:creationId xmlns:a16="http://schemas.microsoft.com/office/drawing/2014/main" id="{8674F232-A931-83E9-EF8A-1363597AEFB2}"/>
                </a:ext>
              </a:extLst>
            </p:cNvPr>
            <p:cNvSpPr/>
            <p:nvPr/>
          </p:nvSpPr>
          <p:spPr>
            <a:xfrm>
              <a:off x="2495866" y="3259456"/>
              <a:ext cx="2286000" cy="452388"/>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 2025</a:t>
              </a:r>
            </a:p>
          </p:txBody>
        </p:sp>
        <p:sp>
          <p:nvSpPr>
            <p:cNvPr id="5" name="Rectangle 4">
              <a:extLst>
                <a:ext uri="{FF2B5EF4-FFF2-40B4-BE49-F238E27FC236}">
                  <a16:creationId xmlns:a16="http://schemas.microsoft.com/office/drawing/2014/main" id="{9ED8C669-DEBA-4475-1653-6BAF309C916C}"/>
                </a:ext>
              </a:extLst>
            </p:cNvPr>
            <p:cNvSpPr/>
            <p:nvPr/>
          </p:nvSpPr>
          <p:spPr>
            <a:xfrm>
              <a:off x="4943102" y="3259179"/>
              <a:ext cx="2286000" cy="452388"/>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Nov 2025</a:t>
              </a:r>
            </a:p>
          </p:txBody>
        </p:sp>
        <p:sp>
          <p:nvSpPr>
            <p:cNvPr id="15" name="Rectangle 14">
              <a:extLst>
                <a:ext uri="{FF2B5EF4-FFF2-40B4-BE49-F238E27FC236}">
                  <a16:creationId xmlns:a16="http://schemas.microsoft.com/office/drawing/2014/main" id="{A67CC1F9-BF31-1B53-36FB-594FC6CDF42E}"/>
                </a:ext>
              </a:extLst>
            </p:cNvPr>
            <p:cNvSpPr/>
            <p:nvPr/>
          </p:nvSpPr>
          <p:spPr>
            <a:xfrm>
              <a:off x="7390338" y="3262709"/>
              <a:ext cx="2286000" cy="452388"/>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 2025</a:t>
              </a:r>
            </a:p>
          </p:txBody>
        </p:sp>
        <p:cxnSp>
          <p:nvCxnSpPr>
            <p:cNvPr id="21" name="Straight Arrow Connector 20">
              <a:extLst>
                <a:ext uri="{FF2B5EF4-FFF2-40B4-BE49-F238E27FC236}">
                  <a16:creationId xmlns:a16="http://schemas.microsoft.com/office/drawing/2014/main" id="{33520101-B280-F4C3-03DB-5E4E8BF92F5B}"/>
                </a:ext>
              </a:extLst>
            </p:cNvPr>
            <p:cNvCxnSpPr/>
            <p:nvPr/>
          </p:nvCxnSpPr>
          <p:spPr>
            <a:xfrm flipV="1">
              <a:off x="250258" y="2589196"/>
              <a:ext cx="0" cy="654518"/>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8298B7B-8794-6ACD-3AB1-2A24AB652920}"/>
                </a:ext>
              </a:extLst>
            </p:cNvPr>
            <p:cNvSpPr txBox="1"/>
            <p:nvPr/>
          </p:nvSpPr>
          <p:spPr>
            <a:xfrm>
              <a:off x="-58998" y="1956979"/>
              <a:ext cx="12729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865"/>
                  </a:solidFill>
                  <a:effectLst/>
                  <a:uLnTx/>
                  <a:uFillTx/>
                  <a:latin typeface="Calibri" panose="020F0502020204030204"/>
                  <a:ea typeface="+mn-ea"/>
                  <a:cs typeface="+mn-cs"/>
                </a:rPr>
                <a:t>8/31: CHFS Stakeholder RFI Feedback Due</a:t>
              </a:r>
            </a:p>
          </p:txBody>
        </p:sp>
        <p:sp>
          <p:nvSpPr>
            <p:cNvPr id="26" name="TextBox 25">
              <a:extLst>
                <a:ext uri="{FF2B5EF4-FFF2-40B4-BE49-F238E27FC236}">
                  <a16:creationId xmlns:a16="http://schemas.microsoft.com/office/drawing/2014/main" id="{02EA3A30-3937-7D0A-C01C-59D596FEB561}"/>
                </a:ext>
              </a:extLst>
            </p:cNvPr>
            <p:cNvSpPr txBox="1"/>
            <p:nvPr/>
          </p:nvSpPr>
          <p:spPr>
            <a:xfrm>
              <a:off x="625697" y="4385682"/>
              <a:ext cx="10395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9/15: CMS releases NOFO</a:t>
              </a:r>
            </a:p>
          </p:txBody>
        </p:sp>
        <p:sp>
          <p:nvSpPr>
            <p:cNvPr id="28" name="TextBox 27">
              <a:extLst>
                <a:ext uri="{FF2B5EF4-FFF2-40B4-BE49-F238E27FC236}">
                  <a16:creationId xmlns:a16="http://schemas.microsoft.com/office/drawing/2014/main" id="{229F737F-15AE-7CAD-4802-6753DF8E6ECA}"/>
                </a:ext>
              </a:extLst>
            </p:cNvPr>
            <p:cNvSpPr txBox="1"/>
            <p:nvPr/>
          </p:nvSpPr>
          <p:spPr>
            <a:xfrm>
              <a:off x="6247446" y="2036312"/>
              <a:ext cx="2107932" cy="646331"/>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CMS has indicated that budget discussions will occur before final approvals </a:t>
              </a:r>
            </a:p>
          </p:txBody>
        </p:sp>
        <p:cxnSp>
          <p:nvCxnSpPr>
            <p:cNvPr id="30" name="Straight Arrow Connector 29">
              <a:extLst>
                <a:ext uri="{FF2B5EF4-FFF2-40B4-BE49-F238E27FC236}">
                  <a16:creationId xmlns:a16="http://schemas.microsoft.com/office/drawing/2014/main" id="{5E718985-7A4E-2828-15BB-D09EFF78AB7E}"/>
                </a:ext>
              </a:extLst>
            </p:cNvPr>
            <p:cNvCxnSpPr>
              <a:cxnSpLocks/>
            </p:cNvCxnSpPr>
            <p:nvPr/>
          </p:nvCxnSpPr>
          <p:spPr>
            <a:xfrm flipV="1">
              <a:off x="7280245" y="2669234"/>
              <a:ext cx="5291" cy="416154"/>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3F1875-7E03-AF2A-755D-D4CCE0697D78}"/>
                </a:ext>
              </a:extLst>
            </p:cNvPr>
            <p:cNvSpPr txBox="1"/>
            <p:nvPr/>
          </p:nvSpPr>
          <p:spPr>
            <a:xfrm>
              <a:off x="1205627" y="1874241"/>
              <a:ext cx="11518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865"/>
                  </a:solidFill>
                  <a:effectLst/>
                  <a:uLnTx/>
                  <a:uFillTx/>
                  <a:latin typeface="Calibri" panose="020F0502020204030204"/>
                  <a:ea typeface="+mn-ea"/>
                  <a:cs typeface="+mn-cs"/>
                </a:rPr>
                <a:t>9/24: KY CHFS identifies areas of focus for application</a:t>
              </a:r>
            </a:p>
          </p:txBody>
        </p:sp>
        <p:sp>
          <p:nvSpPr>
            <p:cNvPr id="11" name="TextBox 10">
              <a:extLst>
                <a:ext uri="{FF2B5EF4-FFF2-40B4-BE49-F238E27FC236}">
                  <a16:creationId xmlns:a16="http://schemas.microsoft.com/office/drawing/2014/main" id="{F44F9DFB-2C2F-6CAF-A700-66608F4285A5}"/>
                </a:ext>
              </a:extLst>
            </p:cNvPr>
            <p:cNvSpPr txBox="1"/>
            <p:nvPr/>
          </p:nvSpPr>
          <p:spPr>
            <a:xfrm>
              <a:off x="2673070" y="2036211"/>
              <a:ext cx="9810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865"/>
                  </a:solidFill>
                  <a:effectLst/>
                  <a:uLnTx/>
                  <a:uFillTx/>
                  <a:latin typeface="Calibri" panose="020F0502020204030204"/>
                  <a:ea typeface="+mn-ea"/>
                  <a:cs typeface="+mn-cs"/>
                </a:rPr>
                <a:t>10/17: Draft Application Complete </a:t>
              </a:r>
            </a:p>
          </p:txBody>
        </p:sp>
        <p:sp>
          <p:nvSpPr>
            <p:cNvPr id="12" name="TextBox 11">
              <a:extLst>
                <a:ext uri="{FF2B5EF4-FFF2-40B4-BE49-F238E27FC236}">
                  <a16:creationId xmlns:a16="http://schemas.microsoft.com/office/drawing/2014/main" id="{D9446173-7343-8332-E82B-7EC074D937BA}"/>
                </a:ext>
              </a:extLst>
            </p:cNvPr>
            <p:cNvSpPr txBox="1"/>
            <p:nvPr/>
          </p:nvSpPr>
          <p:spPr>
            <a:xfrm>
              <a:off x="2803568" y="4180057"/>
              <a:ext cx="18448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865"/>
                  </a:solidFill>
                  <a:effectLst/>
                  <a:uLnTx/>
                  <a:uFillTx/>
                  <a:latin typeface="Calibri" panose="020F0502020204030204"/>
                  <a:ea typeface="+mn-ea"/>
                  <a:cs typeface="+mn-cs"/>
                </a:rPr>
                <a:t>10/24: KY CHFS completes internal/external stakeholder engagement as needed</a:t>
              </a:r>
            </a:p>
          </p:txBody>
        </p:sp>
        <p:sp>
          <p:nvSpPr>
            <p:cNvPr id="17" name="TextBox 16">
              <a:extLst>
                <a:ext uri="{FF2B5EF4-FFF2-40B4-BE49-F238E27FC236}">
                  <a16:creationId xmlns:a16="http://schemas.microsoft.com/office/drawing/2014/main" id="{7F072496-3219-386E-5588-F84F0D28F310}"/>
                </a:ext>
              </a:extLst>
            </p:cNvPr>
            <p:cNvSpPr txBox="1"/>
            <p:nvPr/>
          </p:nvSpPr>
          <p:spPr>
            <a:xfrm>
              <a:off x="4908550" y="4325886"/>
              <a:ext cx="1050749" cy="64633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11/5: RHTP application due to CMS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9851D82-7A47-BE33-0334-BDCF4BF9F7B1}"/>
                </a:ext>
              </a:extLst>
            </p:cNvPr>
            <p:cNvSpPr txBox="1"/>
            <p:nvPr/>
          </p:nvSpPr>
          <p:spPr>
            <a:xfrm>
              <a:off x="3420943" y="1303431"/>
              <a:ext cx="12914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865"/>
                  </a:solidFill>
                  <a:effectLst/>
                  <a:uLnTx/>
                  <a:uFillTx/>
                  <a:latin typeface="Calibri" panose="020F0502020204030204"/>
                  <a:ea typeface="+mn-ea"/>
                  <a:cs typeface="+mn-cs"/>
                </a:rPr>
                <a:t>10/28: Application submitted to Governor’s office for review</a:t>
              </a:r>
            </a:p>
          </p:txBody>
        </p:sp>
        <p:sp>
          <p:nvSpPr>
            <p:cNvPr id="34" name="TextBox 33">
              <a:extLst>
                <a:ext uri="{FF2B5EF4-FFF2-40B4-BE49-F238E27FC236}">
                  <a16:creationId xmlns:a16="http://schemas.microsoft.com/office/drawing/2014/main" id="{FB6FD586-3B87-E502-24CC-4A6E5A101353}"/>
                </a:ext>
              </a:extLst>
            </p:cNvPr>
            <p:cNvSpPr txBox="1"/>
            <p:nvPr/>
          </p:nvSpPr>
          <p:spPr>
            <a:xfrm>
              <a:off x="8758541" y="4250043"/>
              <a:ext cx="10790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12/31: CMS announces RHTP awards</a:t>
              </a:r>
            </a:p>
          </p:txBody>
        </p:sp>
        <p:cxnSp>
          <p:nvCxnSpPr>
            <p:cNvPr id="39" name="Straight Arrow Connector 38">
              <a:extLst>
                <a:ext uri="{FF2B5EF4-FFF2-40B4-BE49-F238E27FC236}">
                  <a16:creationId xmlns:a16="http://schemas.microsoft.com/office/drawing/2014/main" id="{2A1C6A34-4D37-8AD8-341D-A0BB08BBCBC2}"/>
                </a:ext>
              </a:extLst>
            </p:cNvPr>
            <p:cNvCxnSpPr>
              <a:cxnSpLocks/>
            </p:cNvCxnSpPr>
            <p:nvPr/>
          </p:nvCxnSpPr>
          <p:spPr>
            <a:xfrm>
              <a:off x="3654120" y="3705194"/>
              <a:ext cx="0" cy="486563"/>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FB31C4-0E48-C2B0-2A9A-2DFC1EA5B4B0}"/>
                </a:ext>
              </a:extLst>
            </p:cNvPr>
            <p:cNvSpPr txBox="1"/>
            <p:nvPr/>
          </p:nvSpPr>
          <p:spPr>
            <a:xfrm>
              <a:off x="1665256" y="4427251"/>
              <a:ext cx="11529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9/30: Optional letter of intent due to CMS</a:t>
              </a:r>
            </a:p>
          </p:txBody>
        </p:sp>
        <p:cxnSp>
          <p:nvCxnSpPr>
            <p:cNvPr id="55" name="Straight Arrow Connector 54">
              <a:extLst>
                <a:ext uri="{FF2B5EF4-FFF2-40B4-BE49-F238E27FC236}">
                  <a16:creationId xmlns:a16="http://schemas.microsoft.com/office/drawing/2014/main" id="{847B5FE3-7AFC-2E89-BFA8-2B8A52B83BD8}"/>
                </a:ext>
              </a:extLst>
            </p:cNvPr>
            <p:cNvCxnSpPr/>
            <p:nvPr/>
          </p:nvCxnSpPr>
          <p:spPr>
            <a:xfrm>
              <a:off x="2220619" y="3705194"/>
              <a:ext cx="0" cy="708994"/>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CD43520-60D3-5DEA-E08E-994C67184972}"/>
                </a:ext>
              </a:extLst>
            </p:cNvPr>
            <p:cNvCxnSpPr>
              <a:cxnSpLocks/>
            </p:cNvCxnSpPr>
            <p:nvPr/>
          </p:nvCxnSpPr>
          <p:spPr>
            <a:xfrm flipV="1">
              <a:off x="4083935" y="2288389"/>
              <a:ext cx="0" cy="974320"/>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E35F824-AAD0-4517-893E-AD0E311A6ECA}"/>
                </a:ext>
              </a:extLst>
            </p:cNvPr>
            <p:cNvSpPr txBox="1"/>
            <p:nvPr/>
          </p:nvSpPr>
          <p:spPr>
            <a:xfrm>
              <a:off x="4066662" y="2249564"/>
              <a:ext cx="129143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865"/>
                  </a:solidFill>
                  <a:effectLst/>
                  <a:uLnTx/>
                  <a:uFillTx/>
                  <a:latin typeface="Calibri" panose="020F0502020204030204"/>
                  <a:ea typeface="+mn-ea"/>
                  <a:cs typeface="+mn-cs"/>
                </a:rPr>
                <a:t>10/31: Governor’s office signs off on application</a:t>
              </a:r>
            </a:p>
          </p:txBody>
        </p:sp>
        <p:cxnSp>
          <p:nvCxnSpPr>
            <p:cNvPr id="82" name="Straight Arrow Connector 81">
              <a:extLst>
                <a:ext uri="{FF2B5EF4-FFF2-40B4-BE49-F238E27FC236}">
                  <a16:creationId xmlns:a16="http://schemas.microsoft.com/office/drawing/2014/main" id="{69B64288-9B57-CB45-8577-1AAE02D90AFF}"/>
                </a:ext>
              </a:extLst>
            </p:cNvPr>
            <p:cNvCxnSpPr/>
            <p:nvPr/>
          </p:nvCxnSpPr>
          <p:spPr>
            <a:xfrm>
              <a:off x="5433925" y="3730863"/>
              <a:ext cx="0" cy="519180"/>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535E4CC-D355-EE30-E5B8-13F2E8E9F473}"/>
                </a:ext>
              </a:extLst>
            </p:cNvPr>
            <p:cNvCxnSpPr>
              <a:cxnSpLocks/>
            </p:cNvCxnSpPr>
            <p:nvPr/>
          </p:nvCxnSpPr>
          <p:spPr>
            <a:xfrm>
              <a:off x="9618973" y="3726204"/>
              <a:ext cx="0" cy="380235"/>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132B489-D0D1-5913-E822-1B9A8C9EB7B7}"/>
                </a:ext>
              </a:extLst>
            </p:cNvPr>
            <p:cNvSpPr txBox="1"/>
            <p:nvPr/>
          </p:nvSpPr>
          <p:spPr>
            <a:xfrm>
              <a:off x="4946362" y="1646000"/>
              <a:ext cx="12187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865"/>
                  </a:solidFill>
                  <a:effectLst/>
                  <a:uLnTx/>
                  <a:uFillTx/>
                  <a:latin typeface="Calibri" panose="020F0502020204030204"/>
                  <a:ea typeface="+mn-ea"/>
                  <a:cs typeface="+mn-cs"/>
                </a:rPr>
                <a:t>11/3: RHTP application submitted</a:t>
              </a:r>
            </a:p>
          </p:txBody>
        </p:sp>
        <p:sp>
          <p:nvSpPr>
            <p:cNvPr id="96" name="TextBox 95">
              <a:extLst>
                <a:ext uri="{FF2B5EF4-FFF2-40B4-BE49-F238E27FC236}">
                  <a16:creationId xmlns:a16="http://schemas.microsoft.com/office/drawing/2014/main" id="{2BB01BC9-3772-3936-037B-2FDA67C40DA0}"/>
                </a:ext>
              </a:extLst>
            </p:cNvPr>
            <p:cNvSpPr txBox="1"/>
            <p:nvPr/>
          </p:nvSpPr>
          <p:spPr>
            <a:xfrm>
              <a:off x="1077098" y="4969682"/>
              <a:ext cx="11529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9/19 &amp; 9/25: CMS Information Webinars</a:t>
              </a:r>
            </a:p>
          </p:txBody>
        </p:sp>
        <p:sp>
          <p:nvSpPr>
            <p:cNvPr id="104" name="Star: 5 Points 103">
              <a:extLst>
                <a:ext uri="{FF2B5EF4-FFF2-40B4-BE49-F238E27FC236}">
                  <a16:creationId xmlns:a16="http://schemas.microsoft.com/office/drawing/2014/main" id="{6637FBAB-BDDC-EA70-16D9-233F63E3E2C0}"/>
                </a:ext>
              </a:extLst>
            </p:cNvPr>
            <p:cNvSpPr/>
            <p:nvPr/>
          </p:nvSpPr>
          <p:spPr>
            <a:xfrm>
              <a:off x="4887651" y="4356742"/>
              <a:ext cx="235405" cy="206736"/>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5AE6BE54-F703-F3CB-B318-3AEE3892F217}"/>
                </a:ext>
              </a:extLst>
            </p:cNvPr>
            <p:cNvSpPr/>
            <p:nvPr/>
          </p:nvSpPr>
          <p:spPr>
            <a:xfrm>
              <a:off x="8666579" y="4210678"/>
              <a:ext cx="235405" cy="206736"/>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1C77130-B4EC-D1EB-BF56-1470135C856B}"/>
                </a:ext>
              </a:extLst>
            </p:cNvPr>
            <p:cNvSpPr/>
            <p:nvPr/>
          </p:nvSpPr>
          <p:spPr>
            <a:xfrm>
              <a:off x="4802984" y="4312554"/>
              <a:ext cx="1152225" cy="684390"/>
            </a:xfrm>
            <a:prstGeom prst="rect">
              <a:avLst/>
            </a:prstGeom>
            <a:noFill/>
            <a:ln w="1905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55676D-E80B-F744-85DF-5D4A56BEF0E0}"/>
                </a:ext>
              </a:extLst>
            </p:cNvPr>
            <p:cNvSpPr/>
            <p:nvPr/>
          </p:nvSpPr>
          <p:spPr>
            <a:xfrm>
              <a:off x="6268935" y="1980570"/>
              <a:ext cx="2012036" cy="667497"/>
            </a:xfrm>
            <a:prstGeom prst="rect">
              <a:avLst/>
            </a:prstGeom>
            <a:noFill/>
            <a:ln w="1905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617B646-87C7-C4F6-DFB3-FADB38B6A2CA}"/>
                </a:ext>
              </a:extLst>
            </p:cNvPr>
            <p:cNvSpPr/>
            <p:nvPr/>
          </p:nvSpPr>
          <p:spPr>
            <a:xfrm>
              <a:off x="8600768" y="4134350"/>
              <a:ext cx="1159513" cy="767372"/>
            </a:xfrm>
            <a:prstGeom prst="rect">
              <a:avLst/>
            </a:prstGeom>
            <a:noFill/>
            <a:ln w="1905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FF3CDE2-309C-8087-484A-A0319CA00FA1}"/>
                </a:ext>
              </a:extLst>
            </p:cNvPr>
            <p:cNvSpPr/>
            <p:nvPr/>
          </p:nvSpPr>
          <p:spPr>
            <a:xfrm>
              <a:off x="9837572" y="3261231"/>
              <a:ext cx="2286000" cy="452388"/>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Jan 2026</a:t>
              </a:r>
            </a:p>
          </p:txBody>
        </p:sp>
        <p:sp>
          <p:nvSpPr>
            <p:cNvPr id="44" name="Star: 5 Points 43">
              <a:extLst>
                <a:ext uri="{FF2B5EF4-FFF2-40B4-BE49-F238E27FC236}">
                  <a16:creationId xmlns:a16="http://schemas.microsoft.com/office/drawing/2014/main" id="{E5EAEFEE-3551-200C-8445-44FA4C6BA74E}"/>
                </a:ext>
              </a:extLst>
            </p:cNvPr>
            <p:cNvSpPr/>
            <p:nvPr/>
          </p:nvSpPr>
          <p:spPr>
            <a:xfrm>
              <a:off x="4928255" y="1637863"/>
              <a:ext cx="235405" cy="206736"/>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0D6D04C-1C7A-25BD-BF73-023DB61A7D68}"/>
                </a:ext>
              </a:extLst>
            </p:cNvPr>
            <p:cNvSpPr/>
            <p:nvPr/>
          </p:nvSpPr>
          <p:spPr>
            <a:xfrm>
              <a:off x="4908550" y="1604258"/>
              <a:ext cx="1088992" cy="688073"/>
            </a:xfrm>
            <a:prstGeom prst="rect">
              <a:avLst/>
            </a:prstGeom>
            <a:noFill/>
            <a:ln w="1905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23D42F6-7997-A796-286A-E8DB117CDCE7}"/>
                </a:ext>
              </a:extLst>
            </p:cNvPr>
            <p:cNvSpPr txBox="1"/>
            <p:nvPr/>
          </p:nvSpPr>
          <p:spPr>
            <a:xfrm>
              <a:off x="9909393" y="4624457"/>
              <a:ext cx="1482507"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349C"/>
                  </a:solidFill>
                  <a:effectLst/>
                  <a:uLnTx/>
                  <a:uFillTx/>
                  <a:latin typeface="Calibri" panose="020F0502020204030204"/>
                  <a:ea typeface="+mn-ea"/>
                  <a:cs typeface="+mn-cs"/>
                </a:rPr>
                <a:t>Early Jan: CMS distributes funds for first budget period</a:t>
              </a:r>
            </a:p>
          </p:txBody>
        </p:sp>
        <p:sp>
          <p:nvSpPr>
            <p:cNvPr id="50" name="Star: 5 Points 49">
              <a:extLst>
                <a:ext uri="{FF2B5EF4-FFF2-40B4-BE49-F238E27FC236}">
                  <a16:creationId xmlns:a16="http://schemas.microsoft.com/office/drawing/2014/main" id="{85D835F2-CCF7-614B-C98B-3F28C58D017D}"/>
                </a:ext>
              </a:extLst>
            </p:cNvPr>
            <p:cNvSpPr/>
            <p:nvPr/>
          </p:nvSpPr>
          <p:spPr>
            <a:xfrm>
              <a:off x="10093059" y="4606259"/>
              <a:ext cx="235405" cy="206736"/>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AECBE8B-2B3F-CD1E-3BE0-0DA6286A2FE4}"/>
                </a:ext>
              </a:extLst>
            </p:cNvPr>
            <p:cNvSpPr/>
            <p:nvPr/>
          </p:nvSpPr>
          <p:spPr>
            <a:xfrm>
              <a:off x="9981815" y="4535477"/>
              <a:ext cx="1367599" cy="735311"/>
            </a:xfrm>
            <a:prstGeom prst="rect">
              <a:avLst/>
            </a:prstGeom>
            <a:noFill/>
            <a:ln w="1905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Straight Arrow Connector 51">
              <a:extLst>
                <a:ext uri="{FF2B5EF4-FFF2-40B4-BE49-F238E27FC236}">
                  <a16:creationId xmlns:a16="http://schemas.microsoft.com/office/drawing/2014/main" id="{96E49DF8-96FB-ECD1-6738-46ACB4AAF20B}"/>
                </a:ext>
              </a:extLst>
            </p:cNvPr>
            <p:cNvCxnSpPr>
              <a:cxnSpLocks/>
            </p:cNvCxnSpPr>
            <p:nvPr/>
          </p:nvCxnSpPr>
          <p:spPr>
            <a:xfrm>
              <a:off x="10096115" y="3718257"/>
              <a:ext cx="0" cy="802888"/>
            </a:xfrm>
            <a:prstGeom prst="straightConnector1">
              <a:avLst/>
            </a:prstGeom>
            <a:ln>
              <a:solidFill>
                <a:srgbClr val="62B5E5"/>
              </a:solidFill>
              <a:tailEnd type="triangle"/>
            </a:ln>
          </p:spPr>
          <p:style>
            <a:lnRef idx="1">
              <a:schemeClr val="accent1"/>
            </a:lnRef>
            <a:fillRef idx="0">
              <a:schemeClr val="accent1"/>
            </a:fillRef>
            <a:effectRef idx="0">
              <a:schemeClr val="accent1"/>
            </a:effectRef>
            <a:fontRef idx="minor">
              <a:schemeClr val="tx1"/>
            </a:fontRef>
          </p:style>
        </p:cxnSp>
        <p:sp>
          <p:nvSpPr>
            <p:cNvPr id="16" name="Star: 5 Points 15">
              <a:extLst>
                <a:ext uri="{FF2B5EF4-FFF2-40B4-BE49-F238E27FC236}">
                  <a16:creationId xmlns:a16="http://schemas.microsoft.com/office/drawing/2014/main" id="{B1C47468-07A0-41A6-7D01-DAA026EC6FC3}"/>
                </a:ext>
              </a:extLst>
            </p:cNvPr>
            <p:cNvSpPr/>
            <p:nvPr/>
          </p:nvSpPr>
          <p:spPr>
            <a:xfrm>
              <a:off x="6295912" y="2030512"/>
              <a:ext cx="235405" cy="206736"/>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Slide Number Placeholder 3">
            <a:extLst>
              <a:ext uri="{FF2B5EF4-FFF2-40B4-BE49-F238E27FC236}">
                <a16:creationId xmlns:a16="http://schemas.microsoft.com/office/drawing/2014/main" id="{E00DEE59-8353-6322-689B-A213D25D77E9}"/>
              </a:ext>
            </a:extLst>
          </p:cNvPr>
          <p:cNvSpPr txBox="1">
            <a:spLocks/>
          </p:cNvSpPr>
          <p:nvPr/>
        </p:nvSpPr>
        <p:spPr>
          <a:xfrm>
            <a:off x="81280" y="640079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2948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2C570E8E-D152-BDFE-FC9A-03FBDED4844E}"/>
              </a:ext>
            </a:extLst>
          </p:cNvPr>
          <p:cNvGraphicFramePr>
            <a:graphicFrameLocks noGrp="1"/>
          </p:cNvGraphicFramePr>
          <p:nvPr/>
        </p:nvGraphicFramePr>
        <p:xfrm>
          <a:off x="605929" y="1736012"/>
          <a:ext cx="10727870" cy="4389120"/>
        </p:xfrm>
        <a:graphic>
          <a:graphicData uri="http://schemas.openxmlformats.org/drawingml/2006/table">
            <a:tbl>
              <a:tblPr firstRow="1" firstCol="1" bandRow="1"/>
              <a:tblGrid>
                <a:gridCol w="515763">
                  <a:extLst>
                    <a:ext uri="{9D8B030D-6E8A-4147-A177-3AD203B41FA5}">
                      <a16:colId xmlns:a16="http://schemas.microsoft.com/office/drawing/2014/main" val="56158761"/>
                    </a:ext>
                  </a:extLst>
                </a:gridCol>
                <a:gridCol w="6601766">
                  <a:extLst>
                    <a:ext uri="{9D8B030D-6E8A-4147-A177-3AD203B41FA5}">
                      <a16:colId xmlns:a16="http://schemas.microsoft.com/office/drawing/2014/main" val="941300252"/>
                    </a:ext>
                  </a:extLst>
                </a:gridCol>
                <a:gridCol w="2063052">
                  <a:extLst>
                    <a:ext uri="{9D8B030D-6E8A-4147-A177-3AD203B41FA5}">
                      <a16:colId xmlns:a16="http://schemas.microsoft.com/office/drawing/2014/main" val="1122441781"/>
                    </a:ext>
                  </a:extLst>
                </a:gridCol>
                <a:gridCol w="1547289">
                  <a:extLst>
                    <a:ext uri="{9D8B030D-6E8A-4147-A177-3AD203B41FA5}">
                      <a16:colId xmlns:a16="http://schemas.microsoft.com/office/drawing/2014/main" val="694411509"/>
                    </a:ext>
                  </a:extLst>
                </a:gridCol>
              </a:tblGrid>
              <a:tr h="669342">
                <a:tc>
                  <a:txBody>
                    <a:bodyPr/>
                    <a:lstStyle/>
                    <a:p>
                      <a:pPr marL="0" marR="0" algn="l">
                        <a:spcAft>
                          <a:spcPts val="800"/>
                        </a:spcAft>
                        <a:buNone/>
                      </a:pPr>
                      <a:r>
                        <a:rPr lang="en-US" sz="1800" b="1">
                          <a:solidFill>
                            <a:srgbClr val="003865"/>
                          </a:solidFill>
                          <a:effectLst/>
                          <a:latin typeface="+mn-lt"/>
                          <a:ea typeface="Calibri" panose="020F0502020204030204" pitchFamily="34" charset="0"/>
                          <a:cs typeface="Times New Roman" panose="02020603050405020304" pitchFamily="18" charset="0"/>
                        </a:rPr>
                        <a:t> </a:t>
                      </a:r>
                      <a:endParaRPr lang="en-US" sz="1800">
                        <a:solidFill>
                          <a:srgbClr val="003865"/>
                        </a:solidFill>
                        <a:effectLst/>
                        <a:latin typeface="+mn-lt"/>
                        <a:ea typeface="Calibri" panose="020F0502020204030204" pitchFamily="34" charset="0"/>
                        <a:cs typeface="Times New Roman" panose="02020603050405020304" pitchFamily="18" charset="0"/>
                      </a:endParaRPr>
                    </a:p>
                  </a:txBody>
                  <a:tcPr marL="27305" marR="27305" marT="0" marB="0">
                    <a:lnL>
                      <a:noFill/>
                    </a:lnL>
                    <a:lnR>
                      <a:noFill/>
                    </a:lnR>
                    <a:lnT>
                      <a:noFill/>
                    </a:lnT>
                    <a:lnB w="12700" cap="flat" cmpd="sng" algn="ctr">
                      <a:solidFill>
                        <a:srgbClr val="808080"/>
                      </a:solidFill>
                      <a:prstDash val="solid"/>
                      <a:round/>
                      <a:headEnd type="none" w="med" len="med"/>
                      <a:tailEnd type="none" w="med" len="med"/>
                    </a:lnB>
                    <a:noFill/>
                  </a:tcPr>
                </a:tc>
                <a:tc>
                  <a:txBody>
                    <a:bodyPr/>
                    <a:lstStyle/>
                    <a:p>
                      <a:pPr marL="0" marR="0" algn="l">
                        <a:buNone/>
                      </a:pPr>
                      <a:r>
                        <a:rPr lang="en-US" sz="1800" b="1" dirty="0">
                          <a:solidFill>
                            <a:srgbClr val="003865"/>
                          </a:solidFill>
                          <a:effectLst/>
                          <a:latin typeface="+mn-lt"/>
                          <a:ea typeface="Calibri" panose="020F0502020204030204" pitchFamily="34" charset="0"/>
                          <a:cs typeface="Times New Roman" panose="02020603050405020304" pitchFamily="18" charset="0"/>
                        </a:rPr>
                        <a:t>Rural Community Hubs for Chronic Care Innovation</a:t>
                      </a:r>
                      <a:endParaRPr lang="en-US" sz="1800" dirty="0">
                        <a:solidFill>
                          <a:srgbClr val="003865"/>
                        </a:solidFill>
                        <a:effectLst/>
                        <a:latin typeface="+mn-lt"/>
                        <a:ea typeface="Calibri" panose="020F0502020204030204" pitchFamily="34" charset="0"/>
                        <a:cs typeface="Times New Roman" panose="02020603050405020304" pitchFamily="18" charset="0"/>
                      </a:endParaRPr>
                    </a:p>
                    <a:p>
                      <a:pPr marL="0" marR="0" algn="l">
                        <a:buNone/>
                      </a:pPr>
                      <a:r>
                        <a:rPr lang="en-US" sz="1800" i="1" dirty="0">
                          <a:solidFill>
                            <a:srgbClr val="003865"/>
                          </a:solidFill>
                          <a:effectLst/>
                          <a:latin typeface="+mn-lt"/>
                          <a:ea typeface="Calibri" panose="020F0502020204030204" pitchFamily="34" charset="0"/>
                          <a:cs typeface="Times New Roman" panose="02020603050405020304" pitchFamily="18" charset="0"/>
                        </a:rPr>
                        <a:t>Reduce obesity and diabetes rate through evidence-based, </a:t>
                      </a:r>
                      <a:br>
                        <a:rPr lang="en-US" sz="1800" i="1" dirty="0">
                          <a:solidFill>
                            <a:srgbClr val="003865"/>
                          </a:solidFill>
                          <a:effectLst/>
                          <a:latin typeface="+mn-lt"/>
                          <a:ea typeface="Calibri" panose="020F0502020204030204" pitchFamily="34" charset="0"/>
                          <a:cs typeface="Times New Roman" panose="02020603050405020304" pitchFamily="18" charset="0"/>
                        </a:rPr>
                      </a:br>
                      <a:r>
                        <a:rPr lang="en-US" sz="1800" i="1" dirty="0">
                          <a:solidFill>
                            <a:srgbClr val="003865"/>
                          </a:solidFill>
                          <a:effectLst/>
                          <a:latin typeface="+mn-lt"/>
                          <a:ea typeface="Calibri" panose="020F0502020204030204" pitchFamily="34" charset="0"/>
                          <a:cs typeface="Times New Roman" panose="02020603050405020304" pitchFamily="18" charset="0"/>
                        </a:rPr>
                        <a:t>community-led strategies focused on upstream prevention</a:t>
                      </a:r>
                    </a:p>
                  </a:txBody>
                  <a:tcPr marL="27305" marR="27305" marT="0" marB="0" anchor="ctr">
                    <a:lnL>
                      <a:noFill/>
                    </a:lnL>
                    <a:lnR>
                      <a:noFill/>
                    </a:lnR>
                    <a:lnT>
                      <a:noFill/>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a:solidFill>
                            <a:srgbClr val="003865"/>
                          </a:solidFill>
                          <a:effectLst/>
                          <a:latin typeface="+mn-lt"/>
                          <a:ea typeface="Calibri" panose="020F0502020204030204" pitchFamily="34" charset="0"/>
                          <a:cs typeface="Times New Roman" panose="02020603050405020304" pitchFamily="18" charset="0"/>
                        </a:rPr>
                        <a:t>Make Rural America Healthy Again, </a:t>
                      </a:r>
                      <a:br>
                        <a:rPr lang="en-US" sz="1800">
                          <a:solidFill>
                            <a:srgbClr val="003865"/>
                          </a:solidFill>
                          <a:effectLst/>
                          <a:latin typeface="+mn-lt"/>
                          <a:ea typeface="Calibri" panose="020F0502020204030204" pitchFamily="34" charset="0"/>
                          <a:cs typeface="Times New Roman" panose="02020603050405020304" pitchFamily="18" charset="0"/>
                        </a:rPr>
                      </a:br>
                      <a:r>
                        <a:rPr lang="en-US" sz="1800">
                          <a:solidFill>
                            <a:srgbClr val="003865"/>
                          </a:solidFill>
                          <a:effectLst/>
                          <a:latin typeface="+mn-lt"/>
                          <a:ea typeface="Calibri" panose="020F0502020204030204" pitchFamily="34" charset="0"/>
                          <a:cs typeface="Times New Roman" panose="02020603050405020304" pitchFamily="18" charset="0"/>
                        </a:rPr>
                        <a:t>Tech Innovation</a:t>
                      </a:r>
                    </a:p>
                  </a:txBody>
                  <a:tcPr marL="27305" marR="27305" marT="0" marB="0" anchor="ctr">
                    <a:lnL>
                      <a:noFill/>
                    </a:lnL>
                    <a:lnR>
                      <a:noFill/>
                    </a:lnR>
                    <a:lnT>
                      <a:noFill/>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dirty="0">
                          <a:solidFill>
                            <a:srgbClr val="003865"/>
                          </a:solidFill>
                          <a:effectLst/>
                          <a:latin typeface="+mn-lt"/>
                          <a:ea typeface="Calibri" panose="020F0502020204030204" pitchFamily="34" charset="0"/>
                          <a:cs typeface="Times New Roman" panose="02020603050405020304" pitchFamily="18" charset="0"/>
                        </a:rPr>
                        <a:t>A, C, D, E, F, G, I, J, K</a:t>
                      </a:r>
                    </a:p>
                  </a:txBody>
                  <a:tcPr marL="27305" marR="27305" marT="0" marB="0" anchor="ctr">
                    <a:lnL>
                      <a:noFill/>
                    </a:lnL>
                    <a:lnR>
                      <a:noFill/>
                    </a:lnR>
                    <a:lnT>
                      <a:noFill/>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241299253"/>
                  </a:ext>
                </a:extLst>
              </a:tr>
              <a:tr h="686321">
                <a:tc>
                  <a:txBody>
                    <a:bodyPr/>
                    <a:lstStyle/>
                    <a:p>
                      <a:pPr marL="0" marR="0" algn="l">
                        <a:spcAft>
                          <a:spcPts val="800"/>
                        </a:spcAft>
                        <a:buNone/>
                      </a:pPr>
                      <a:r>
                        <a:rPr lang="en-US" sz="1800" b="1">
                          <a:solidFill>
                            <a:srgbClr val="003865"/>
                          </a:solidFill>
                          <a:effectLst/>
                          <a:latin typeface="+mn-lt"/>
                          <a:ea typeface="Calibri" panose="020F0502020204030204" pitchFamily="34" charset="0"/>
                          <a:cs typeface="Times New Roman" panose="02020603050405020304" pitchFamily="18" charset="0"/>
                        </a:rPr>
                        <a:t> </a:t>
                      </a:r>
                      <a:endParaRPr lang="en-US" sz="1800">
                        <a:solidFill>
                          <a:srgbClr val="003865"/>
                        </a:solidFill>
                        <a:effectLst/>
                        <a:latin typeface="+mn-lt"/>
                        <a:ea typeface="Calibri" panose="020F0502020204030204" pitchFamily="34" charset="0"/>
                        <a:cs typeface="Times New Roman" panose="02020603050405020304" pitchFamily="18" charset="0"/>
                      </a:endParaRPr>
                    </a:p>
                  </a:txBody>
                  <a:tcPr marL="27305" marR="27305" marT="0" marB="0">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l">
                        <a:buNone/>
                      </a:pPr>
                      <a:r>
                        <a:rPr lang="en-US" sz="1800" b="1" spc="-20" dirty="0" err="1">
                          <a:solidFill>
                            <a:srgbClr val="003865"/>
                          </a:solidFill>
                          <a:effectLst/>
                          <a:latin typeface="+mn-lt"/>
                          <a:ea typeface="Calibri" panose="020F0502020204030204" pitchFamily="34" charset="0"/>
                          <a:cs typeface="Times New Roman" panose="02020603050405020304" pitchFamily="18" charset="0"/>
                        </a:rPr>
                        <a:t>PoWERing</a:t>
                      </a:r>
                      <a:r>
                        <a:rPr lang="en-US" sz="1800" b="1" spc="-20" dirty="0">
                          <a:solidFill>
                            <a:srgbClr val="003865"/>
                          </a:solidFill>
                          <a:effectLst/>
                          <a:latin typeface="+mn-lt"/>
                          <a:ea typeface="Calibri" panose="020F0502020204030204" pitchFamily="34" charset="0"/>
                          <a:cs typeface="Times New Roman" panose="02020603050405020304" pitchFamily="18" charset="0"/>
                        </a:rPr>
                        <a:t> Maternal and Infant Health: Community-based Teams</a:t>
                      </a:r>
                      <a:endParaRPr lang="en-US" sz="1800" dirty="0">
                        <a:solidFill>
                          <a:srgbClr val="003865"/>
                        </a:solidFill>
                        <a:effectLst/>
                        <a:latin typeface="+mn-lt"/>
                        <a:ea typeface="Calibri" panose="020F0502020204030204" pitchFamily="34" charset="0"/>
                        <a:cs typeface="Times New Roman" panose="02020603050405020304" pitchFamily="18" charset="0"/>
                      </a:endParaRPr>
                    </a:p>
                    <a:p>
                      <a:pPr marL="0" marR="0" algn="l">
                        <a:buNone/>
                      </a:pPr>
                      <a:r>
                        <a:rPr lang="en-US" sz="1800" i="1" dirty="0">
                          <a:solidFill>
                            <a:srgbClr val="003865"/>
                          </a:solidFill>
                          <a:effectLst/>
                          <a:latin typeface="+mn-lt"/>
                          <a:ea typeface="Calibri" panose="020F0502020204030204" pitchFamily="34" charset="0"/>
                          <a:cs typeface="Times New Roman" panose="02020603050405020304" pitchFamily="18" charset="0"/>
                        </a:rPr>
                        <a:t>Increase timely perinatal care in maternity care deserts through coordinated, telehealth-enabled teams</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a:solidFill>
                            <a:srgbClr val="003865"/>
                          </a:solidFill>
                          <a:effectLst/>
                          <a:latin typeface="+mn-lt"/>
                          <a:ea typeface="Calibri" panose="020F0502020204030204" pitchFamily="34" charset="0"/>
                          <a:cs typeface="Times New Roman" panose="02020603050405020304" pitchFamily="18" charset="0"/>
                        </a:rPr>
                        <a:t>Sustainable Access</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dirty="0">
                          <a:solidFill>
                            <a:srgbClr val="003865"/>
                          </a:solidFill>
                          <a:effectLst/>
                          <a:latin typeface="+mn-lt"/>
                          <a:ea typeface="Calibri" panose="020F0502020204030204" pitchFamily="34" charset="0"/>
                          <a:cs typeface="Times New Roman" panose="02020603050405020304" pitchFamily="18" charset="0"/>
                        </a:rPr>
                        <a:t>A, B, C, D, E, F, G, H, I, K</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27627758"/>
                  </a:ext>
                </a:extLst>
              </a:tr>
              <a:tr h="857901">
                <a:tc>
                  <a:txBody>
                    <a:bodyPr/>
                    <a:lstStyle/>
                    <a:p>
                      <a:pPr marL="0" marR="0" algn="l">
                        <a:spcAft>
                          <a:spcPts val="800"/>
                        </a:spcAft>
                        <a:buNone/>
                      </a:pPr>
                      <a:r>
                        <a:rPr lang="en-US" sz="1800" b="1" dirty="0">
                          <a:solidFill>
                            <a:srgbClr val="003865"/>
                          </a:solidFill>
                          <a:effectLst/>
                          <a:latin typeface="+mn-lt"/>
                          <a:ea typeface="Calibri" panose="020F0502020204030204" pitchFamily="34" charset="0"/>
                          <a:cs typeface="Times New Roman" panose="02020603050405020304" pitchFamily="18" charset="0"/>
                        </a:rPr>
                        <a:t> </a:t>
                      </a:r>
                      <a:endParaRPr lang="en-US" sz="1800" dirty="0">
                        <a:solidFill>
                          <a:srgbClr val="003865"/>
                        </a:solidFill>
                        <a:effectLst/>
                        <a:latin typeface="+mn-lt"/>
                        <a:ea typeface="Calibri" panose="020F0502020204030204" pitchFamily="34" charset="0"/>
                        <a:cs typeface="Times New Roman" panose="02020603050405020304" pitchFamily="18" charset="0"/>
                      </a:endParaRPr>
                    </a:p>
                  </a:txBody>
                  <a:tcPr marL="27305" marR="27305" marT="0" marB="0">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l">
                        <a:buNone/>
                      </a:pPr>
                      <a:r>
                        <a:rPr lang="en-US" sz="1800" b="1" dirty="0">
                          <a:solidFill>
                            <a:srgbClr val="003865"/>
                          </a:solidFill>
                          <a:effectLst/>
                          <a:latin typeface="+mn-lt"/>
                          <a:ea typeface="Calibri" panose="020F0502020204030204" pitchFamily="34" charset="0"/>
                          <a:cs typeface="Times New Roman" panose="02020603050405020304" pitchFamily="18" charset="0"/>
                        </a:rPr>
                        <a:t>Rapid Response to Recovery: </a:t>
                      </a:r>
                      <a:r>
                        <a:rPr lang="en-US" sz="1800" b="1" dirty="0" err="1">
                          <a:solidFill>
                            <a:srgbClr val="003865"/>
                          </a:solidFill>
                          <a:effectLst/>
                          <a:latin typeface="+mn-lt"/>
                          <a:ea typeface="Calibri" panose="020F0502020204030204" pitchFamily="34" charset="0"/>
                          <a:cs typeface="Times New Roman" panose="02020603050405020304" pitchFamily="18" charset="0"/>
                        </a:rPr>
                        <a:t>EmPATH</a:t>
                      </a:r>
                      <a:r>
                        <a:rPr lang="en-US" sz="1800" b="1" dirty="0">
                          <a:solidFill>
                            <a:srgbClr val="003865"/>
                          </a:solidFill>
                          <a:effectLst/>
                          <a:latin typeface="+mn-lt"/>
                          <a:ea typeface="Calibri" panose="020F0502020204030204" pitchFamily="34" charset="0"/>
                          <a:cs typeface="Times New Roman" panose="02020603050405020304" pitchFamily="18" charset="0"/>
                        </a:rPr>
                        <a:t> Model, Mobile Crisis</a:t>
                      </a:r>
                      <a:br>
                        <a:rPr lang="en-US" sz="1800" b="1" dirty="0">
                          <a:solidFill>
                            <a:srgbClr val="003865"/>
                          </a:solidFill>
                          <a:effectLst/>
                          <a:latin typeface="+mn-lt"/>
                          <a:ea typeface="Calibri" panose="020F0502020204030204" pitchFamily="34" charset="0"/>
                          <a:cs typeface="Times New Roman" panose="02020603050405020304" pitchFamily="18" charset="0"/>
                        </a:rPr>
                      </a:br>
                      <a:r>
                        <a:rPr lang="en-US" sz="1800" b="1" dirty="0">
                          <a:solidFill>
                            <a:srgbClr val="003865"/>
                          </a:solidFill>
                          <a:effectLst/>
                          <a:latin typeface="+mn-lt"/>
                          <a:ea typeface="Calibri" panose="020F0502020204030204" pitchFamily="34" charset="0"/>
                          <a:cs typeface="Times New Roman" panose="02020603050405020304" pitchFamily="18" charset="0"/>
                        </a:rPr>
                        <a:t>and Telehealth</a:t>
                      </a:r>
                      <a:endParaRPr lang="en-US" sz="1800" dirty="0">
                        <a:solidFill>
                          <a:srgbClr val="003865"/>
                        </a:solidFill>
                        <a:effectLst/>
                        <a:latin typeface="+mn-lt"/>
                        <a:ea typeface="Calibri" panose="020F0502020204030204" pitchFamily="34" charset="0"/>
                        <a:cs typeface="Times New Roman" panose="02020603050405020304" pitchFamily="18" charset="0"/>
                      </a:endParaRPr>
                    </a:p>
                    <a:p>
                      <a:pPr marL="0" marR="0" algn="l">
                        <a:buNone/>
                      </a:pPr>
                      <a:r>
                        <a:rPr lang="en-US" sz="1800" i="1" dirty="0">
                          <a:solidFill>
                            <a:srgbClr val="003865"/>
                          </a:solidFill>
                          <a:effectLst/>
                          <a:latin typeface="+mn-lt"/>
                          <a:ea typeface="Calibri" panose="020F0502020204030204" pitchFamily="34" charset="0"/>
                          <a:cs typeface="Times New Roman" panose="02020603050405020304" pitchFamily="18" charset="0"/>
                        </a:rPr>
                        <a:t>Expand integrated, technology-enabled crisis care from community response to long-term support</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a:solidFill>
                            <a:srgbClr val="003865"/>
                          </a:solidFill>
                          <a:effectLst/>
                          <a:latin typeface="+mn-lt"/>
                          <a:ea typeface="Calibri" panose="020F0502020204030204" pitchFamily="34" charset="0"/>
                          <a:cs typeface="Times New Roman" panose="02020603050405020304" pitchFamily="18" charset="0"/>
                        </a:rPr>
                        <a:t>Innovative Care</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a:solidFill>
                            <a:srgbClr val="003865"/>
                          </a:solidFill>
                          <a:effectLst/>
                          <a:latin typeface="+mn-lt"/>
                          <a:ea typeface="Calibri" panose="020F0502020204030204" pitchFamily="34" charset="0"/>
                          <a:cs typeface="Times New Roman" panose="02020603050405020304" pitchFamily="18" charset="0"/>
                        </a:rPr>
                        <a:t>D, E, F, G, H, I, J, K</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105077806"/>
                  </a:ext>
                </a:extLst>
              </a:tr>
              <a:tr h="670235">
                <a:tc>
                  <a:txBody>
                    <a:bodyPr/>
                    <a:lstStyle/>
                    <a:p>
                      <a:pPr marL="0" marR="0" algn="l">
                        <a:spcAft>
                          <a:spcPts val="800"/>
                        </a:spcAft>
                        <a:buNone/>
                      </a:pPr>
                      <a:r>
                        <a:rPr lang="en-US" sz="1800" b="1" dirty="0">
                          <a:solidFill>
                            <a:srgbClr val="003865"/>
                          </a:solidFill>
                          <a:effectLst/>
                          <a:latin typeface="+mn-lt"/>
                          <a:ea typeface="Calibri" panose="020F0502020204030204" pitchFamily="34" charset="0"/>
                          <a:cs typeface="Times New Roman" panose="02020603050405020304" pitchFamily="18" charset="0"/>
                        </a:rPr>
                        <a:t> </a:t>
                      </a:r>
                      <a:endParaRPr lang="en-US" sz="1800" dirty="0">
                        <a:solidFill>
                          <a:srgbClr val="003865"/>
                        </a:solidFill>
                        <a:effectLst/>
                        <a:latin typeface="+mn-lt"/>
                        <a:ea typeface="Calibri" panose="020F0502020204030204" pitchFamily="34" charset="0"/>
                        <a:cs typeface="Times New Roman" panose="02020603050405020304" pitchFamily="18" charset="0"/>
                      </a:endParaRPr>
                    </a:p>
                  </a:txBody>
                  <a:tcPr marL="27305" marR="27305" marT="0" marB="0">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l">
                        <a:buNone/>
                      </a:pPr>
                      <a:r>
                        <a:rPr lang="en-US" sz="1800" b="1" dirty="0">
                          <a:solidFill>
                            <a:srgbClr val="003865"/>
                          </a:solidFill>
                          <a:effectLst/>
                          <a:latin typeface="+mn-lt"/>
                          <a:ea typeface="Calibri" panose="020F0502020204030204" pitchFamily="34" charset="0"/>
                          <a:cs typeface="Times New Roman" panose="02020603050405020304" pitchFamily="18" charset="0"/>
                        </a:rPr>
                        <a:t>Rooted in Health: Rural Dental Access Program</a:t>
                      </a:r>
                      <a:endParaRPr lang="en-US" sz="1800" dirty="0">
                        <a:solidFill>
                          <a:srgbClr val="003865"/>
                        </a:solidFill>
                        <a:effectLst/>
                        <a:latin typeface="+mn-lt"/>
                        <a:ea typeface="Calibri" panose="020F0502020204030204" pitchFamily="34" charset="0"/>
                        <a:cs typeface="Times New Roman" panose="02020603050405020304" pitchFamily="18" charset="0"/>
                      </a:endParaRPr>
                    </a:p>
                    <a:p>
                      <a:pPr marL="0" marR="0" algn="l">
                        <a:buNone/>
                      </a:pPr>
                      <a:r>
                        <a:rPr lang="en-US" sz="1800" i="1" dirty="0">
                          <a:solidFill>
                            <a:srgbClr val="003865"/>
                          </a:solidFill>
                          <a:effectLst/>
                          <a:latin typeface="+mn-lt"/>
                          <a:ea typeface="Calibri" panose="020F0502020204030204" pitchFamily="34" charset="0"/>
                          <a:cs typeface="Times New Roman" panose="02020603050405020304" pitchFamily="18" charset="0"/>
                        </a:rPr>
                        <a:t>Improve rural access to preventive dental care and treatment through expanded training and mobile portable services</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dirty="0">
                          <a:solidFill>
                            <a:srgbClr val="003865"/>
                          </a:solidFill>
                          <a:effectLst/>
                          <a:latin typeface="+mn-lt"/>
                          <a:ea typeface="Calibri" panose="020F0502020204030204" pitchFamily="34" charset="0"/>
                          <a:cs typeface="Times New Roman" panose="02020603050405020304" pitchFamily="18" charset="0"/>
                        </a:rPr>
                        <a:t>Workforce Development</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buNone/>
                      </a:pPr>
                      <a:r>
                        <a:rPr lang="en-US" sz="1800">
                          <a:solidFill>
                            <a:srgbClr val="003865"/>
                          </a:solidFill>
                          <a:effectLst/>
                          <a:latin typeface="+mn-lt"/>
                          <a:ea typeface="Calibri" panose="020F0502020204030204" pitchFamily="34" charset="0"/>
                          <a:cs typeface="Times New Roman" panose="02020603050405020304" pitchFamily="18" charset="0"/>
                        </a:rPr>
                        <a:t>A, B, D, E, F, G, I, J, K</a:t>
                      </a:r>
                    </a:p>
                  </a:txBody>
                  <a:tcPr marL="27305" marR="2730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95155617"/>
                  </a:ext>
                </a:extLst>
              </a:tr>
              <a:tr h="686321">
                <a:tc>
                  <a:txBody>
                    <a:bodyPr/>
                    <a:lstStyle/>
                    <a:p>
                      <a:pPr marL="0" marR="0" algn="l">
                        <a:spcAft>
                          <a:spcPts val="800"/>
                        </a:spcAft>
                        <a:buNone/>
                      </a:pPr>
                      <a:r>
                        <a:rPr lang="en-US" sz="1800" b="1">
                          <a:solidFill>
                            <a:srgbClr val="003865"/>
                          </a:solidFill>
                          <a:effectLst/>
                          <a:latin typeface="+mn-lt"/>
                          <a:ea typeface="Calibri" panose="020F0502020204030204" pitchFamily="34" charset="0"/>
                          <a:cs typeface="Times New Roman" panose="02020603050405020304" pitchFamily="18" charset="0"/>
                        </a:rPr>
                        <a:t> </a:t>
                      </a:r>
                      <a:endParaRPr lang="en-US" sz="1800">
                        <a:solidFill>
                          <a:srgbClr val="003865"/>
                        </a:solidFill>
                        <a:effectLst/>
                        <a:latin typeface="+mn-lt"/>
                        <a:ea typeface="Calibri" panose="020F0502020204030204" pitchFamily="34" charset="0"/>
                        <a:cs typeface="Times New Roman" panose="02020603050405020304" pitchFamily="18" charset="0"/>
                      </a:endParaRPr>
                    </a:p>
                  </a:txBody>
                  <a:tcPr marL="27305" marR="27305" marT="0" marB="0">
                    <a:lnL>
                      <a:noFill/>
                    </a:lnL>
                    <a:lnR>
                      <a:noFill/>
                    </a:lnR>
                    <a:lnT w="12700" cap="flat" cmpd="sng" algn="ctr">
                      <a:solidFill>
                        <a:srgbClr val="808080"/>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0" marR="0" algn="l">
                        <a:buNone/>
                      </a:pPr>
                      <a:r>
                        <a:rPr lang="en-US" sz="1800" b="1" dirty="0">
                          <a:solidFill>
                            <a:srgbClr val="003865"/>
                          </a:solidFill>
                          <a:effectLst/>
                          <a:latin typeface="+mn-lt"/>
                          <a:ea typeface="Calibri" panose="020F0502020204030204" pitchFamily="34" charset="0"/>
                          <a:cs typeface="Times New Roman" panose="02020603050405020304" pitchFamily="18" charset="0"/>
                        </a:rPr>
                        <a:t>From Crisis to Care: Integrated EMS and Trauma Response</a:t>
                      </a:r>
                      <a:endParaRPr lang="en-US" sz="1800" dirty="0">
                        <a:solidFill>
                          <a:srgbClr val="003865"/>
                        </a:solidFill>
                        <a:effectLst/>
                        <a:latin typeface="+mn-lt"/>
                        <a:ea typeface="Calibri" panose="020F0502020204030204" pitchFamily="34" charset="0"/>
                        <a:cs typeface="Times New Roman" panose="02020603050405020304" pitchFamily="18" charset="0"/>
                      </a:endParaRPr>
                    </a:p>
                    <a:p>
                      <a:pPr marL="0" marR="0" algn="l">
                        <a:buNone/>
                      </a:pPr>
                      <a:r>
                        <a:rPr lang="en-US" sz="1800" i="1" dirty="0">
                          <a:solidFill>
                            <a:srgbClr val="003865"/>
                          </a:solidFill>
                          <a:effectLst/>
                          <a:latin typeface="+mn-lt"/>
                          <a:ea typeface="Calibri" panose="020F0502020204030204" pitchFamily="34" charset="0"/>
                          <a:cs typeface="Times New Roman" panose="02020603050405020304" pitchFamily="18" charset="0"/>
                        </a:rPr>
                        <a:t>Strengthen capabilities and capacity for pre-hospital care and</a:t>
                      </a:r>
                      <a:br>
                        <a:rPr lang="en-US" sz="1800" i="1" dirty="0">
                          <a:solidFill>
                            <a:srgbClr val="003865"/>
                          </a:solidFill>
                          <a:effectLst/>
                          <a:latin typeface="+mn-lt"/>
                          <a:ea typeface="Calibri" panose="020F0502020204030204" pitchFamily="34" charset="0"/>
                          <a:cs typeface="Times New Roman" panose="02020603050405020304" pitchFamily="18" charset="0"/>
                        </a:rPr>
                      </a:br>
                      <a:r>
                        <a:rPr lang="en-US" sz="1800" i="1" dirty="0">
                          <a:solidFill>
                            <a:srgbClr val="003865"/>
                          </a:solidFill>
                          <a:effectLst/>
                          <a:latin typeface="+mn-lt"/>
                          <a:ea typeface="Calibri" panose="020F0502020204030204" pitchFamily="34" charset="0"/>
                          <a:cs typeface="Times New Roman" panose="02020603050405020304" pitchFamily="18" charset="0"/>
                        </a:rPr>
                        <a:t>in-place interventions</a:t>
                      </a:r>
                    </a:p>
                  </a:txBody>
                  <a:tcPr marL="27305" marR="27305" marT="0" marB="0" anchor="ctr">
                    <a:lnL>
                      <a:noFill/>
                    </a:lnL>
                    <a:lnR>
                      <a:noFill/>
                    </a:lnR>
                    <a:lnT w="12700" cap="flat" cmpd="sng" algn="ctr">
                      <a:solidFill>
                        <a:srgbClr val="808080"/>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0" marR="0" algn="ctr">
                        <a:buNone/>
                      </a:pPr>
                      <a:r>
                        <a:rPr lang="en-US" sz="1800">
                          <a:solidFill>
                            <a:srgbClr val="003865"/>
                          </a:solidFill>
                          <a:effectLst/>
                          <a:latin typeface="+mn-lt"/>
                          <a:ea typeface="Calibri" panose="020F0502020204030204" pitchFamily="34" charset="0"/>
                          <a:cs typeface="Times New Roman" panose="02020603050405020304" pitchFamily="18" charset="0"/>
                        </a:rPr>
                        <a:t>Sustainable Access</a:t>
                      </a:r>
                    </a:p>
                  </a:txBody>
                  <a:tcPr marL="27305" marR="27305" marT="0" marB="0" anchor="ctr">
                    <a:lnL>
                      <a:noFill/>
                    </a:lnL>
                    <a:lnR>
                      <a:noFill/>
                    </a:lnR>
                    <a:lnT w="12700" cap="flat" cmpd="sng" algn="ctr">
                      <a:solidFill>
                        <a:srgbClr val="808080"/>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0" marR="0" algn="ctr">
                        <a:buNone/>
                      </a:pPr>
                      <a:r>
                        <a:rPr lang="en-US" sz="1800" dirty="0">
                          <a:solidFill>
                            <a:srgbClr val="003865"/>
                          </a:solidFill>
                          <a:effectLst/>
                          <a:latin typeface="+mn-lt"/>
                          <a:ea typeface="Calibri" panose="020F0502020204030204" pitchFamily="34" charset="0"/>
                          <a:cs typeface="Times New Roman" panose="02020603050405020304" pitchFamily="18" charset="0"/>
                        </a:rPr>
                        <a:t>A, B, D, E, F, G, K</a:t>
                      </a:r>
                    </a:p>
                  </a:txBody>
                  <a:tcPr marL="27305" marR="27305" marT="0" marB="0" anchor="ctr">
                    <a:lnL>
                      <a:noFill/>
                    </a:lnL>
                    <a:lnR>
                      <a:noFill/>
                    </a:lnR>
                    <a:lnT w="12700" cap="flat" cmpd="sng" algn="ctr">
                      <a:solidFill>
                        <a:srgbClr val="808080"/>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87999077"/>
                  </a:ext>
                </a:extLst>
              </a:tr>
            </a:tbl>
          </a:graphicData>
        </a:graphic>
      </p:graphicFrame>
      <p:sp>
        <p:nvSpPr>
          <p:cNvPr id="2" name="Title 1">
            <a:extLst>
              <a:ext uri="{FF2B5EF4-FFF2-40B4-BE49-F238E27FC236}">
                <a16:creationId xmlns:a16="http://schemas.microsoft.com/office/drawing/2014/main" id="{523A324C-F1F0-9E40-71CD-47C474B811C5}"/>
              </a:ext>
            </a:extLst>
          </p:cNvPr>
          <p:cNvSpPr>
            <a:spLocks noGrp="1"/>
          </p:cNvSpPr>
          <p:nvPr>
            <p:ph type="title"/>
          </p:nvPr>
        </p:nvSpPr>
        <p:spPr>
          <a:xfrm>
            <a:off x="678052" y="204312"/>
            <a:ext cx="10515600" cy="1325563"/>
          </a:xfrm>
        </p:spPr>
        <p:txBody>
          <a:bodyPr/>
          <a:lstStyle/>
          <a:p>
            <a:r>
              <a:rPr lang="en-US" dirty="0"/>
              <a:t>KY RHTP Proposed Initiatives</a:t>
            </a:r>
          </a:p>
        </p:txBody>
      </p:sp>
      <p:sp>
        <p:nvSpPr>
          <p:cNvPr id="18" name="Rectangle: Rounded Corners 17">
            <a:extLst>
              <a:ext uri="{FF2B5EF4-FFF2-40B4-BE49-F238E27FC236}">
                <a16:creationId xmlns:a16="http://schemas.microsoft.com/office/drawing/2014/main" id="{94B152A1-F279-5706-3D49-9ACC34F54511}"/>
              </a:ext>
            </a:extLst>
          </p:cNvPr>
          <p:cNvSpPr/>
          <p:nvPr/>
        </p:nvSpPr>
        <p:spPr>
          <a:xfrm>
            <a:off x="679893" y="1812212"/>
            <a:ext cx="356616" cy="54864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0C8D701D-22DF-1FC8-818F-571EF71C8B2F}"/>
              </a:ext>
            </a:extLst>
          </p:cNvPr>
          <p:cNvSpPr/>
          <p:nvPr/>
        </p:nvSpPr>
        <p:spPr>
          <a:xfrm>
            <a:off x="679893" y="2698049"/>
            <a:ext cx="356616" cy="54864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2</a:t>
            </a:r>
            <a:endParaRPr kumimoji="0" lang="en-US" sz="18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B0D2B8D-70B7-5426-7D66-B7FCF729EE4C}"/>
              </a:ext>
            </a:extLst>
          </p:cNvPr>
          <p:cNvSpPr/>
          <p:nvPr/>
        </p:nvSpPr>
        <p:spPr>
          <a:xfrm>
            <a:off x="678052" y="3657839"/>
            <a:ext cx="358457" cy="5454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21C3A22-9476-8558-A3A8-ECBB6CB3CE12}"/>
              </a:ext>
            </a:extLst>
          </p:cNvPr>
          <p:cNvSpPr/>
          <p:nvPr/>
        </p:nvSpPr>
        <p:spPr>
          <a:xfrm>
            <a:off x="679893" y="4615578"/>
            <a:ext cx="356616" cy="54864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4</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E6691B2F-D1DB-BDE5-BCB9-D67668B75509}"/>
              </a:ext>
            </a:extLst>
          </p:cNvPr>
          <p:cNvSpPr/>
          <p:nvPr/>
        </p:nvSpPr>
        <p:spPr>
          <a:xfrm>
            <a:off x="679893" y="5454442"/>
            <a:ext cx="356616" cy="54864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5</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60A077CF-2A42-D76F-DA6F-94D812BDBA0E}"/>
              </a:ext>
            </a:extLst>
          </p:cNvPr>
          <p:cNvSpPr/>
          <p:nvPr/>
        </p:nvSpPr>
        <p:spPr>
          <a:xfrm>
            <a:off x="1164771" y="1318983"/>
            <a:ext cx="6500921" cy="351713"/>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Five Initiatives</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C9B39266-128E-8086-B0FC-37307E7EAC41}"/>
              </a:ext>
            </a:extLst>
          </p:cNvPr>
          <p:cNvSpPr/>
          <p:nvPr/>
        </p:nvSpPr>
        <p:spPr>
          <a:xfrm>
            <a:off x="7752778" y="1318983"/>
            <a:ext cx="2022593" cy="3605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Strategic Goal</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C06F3251-1C73-E62D-D028-DCA42EE75BFA}"/>
              </a:ext>
            </a:extLst>
          </p:cNvPr>
          <p:cNvSpPr/>
          <p:nvPr/>
        </p:nvSpPr>
        <p:spPr>
          <a:xfrm>
            <a:off x="9862457" y="1318982"/>
            <a:ext cx="1471342" cy="3605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Use of Funds</a:t>
            </a:r>
            <a:endPar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D3D66987-E094-093D-A822-EB48A8471894}"/>
              </a:ext>
            </a:extLst>
          </p:cNvPr>
          <p:cNvSpPr txBox="1">
            <a:spLocks/>
          </p:cNvSpPr>
          <p:nvPr/>
        </p:nvSpPr>
        <p:spPr>
          <a:xfrm>
            <a:off x="81280" y="640079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7765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descr="A graphic with the following timeline for eligibility changes. October 1, 2026: Eligibility changes for immigrants. December 31, 2026: Work/Community engagement requirements and six-month redeterminations for expansion population. January 1, 2027: Retroactive coverage limits of one month for expansion and two months for all other groups. October 1, 2028: Cost-sharing for expansion adults. ">
            <a:extLst>
              <a:ext uri="{FF2B5EF4-FFF2-40B4-BE49-F238E27FC236}">
                <a16:creationId xmlns:a16="http://schemas.microsoft.com/office/drawing/2014/main" id="{5D6DE09A-513A-FBAA-68E6-425914445AF0}"/>
              </a:ext>
            </a:extLst>
          </p:cNvPr>
          <p:cNvGraphicFramePr>
            <a:graphicFrameLocks/>
          </p:cNvGraphicFramePr>
          <p:nvPr>
            <p:extLst>
              <p:ext uri="{D42A27DB-BD31-4B8C-83A1-F6EECF244321}">
                <p14:modId xmlns:p14="http://schemas.microsoft.com/office/powerpoint/2010/main" val="2629829506"/>
              </p:ext>
            </p:extLst>
          </p:nvPr>
        </p:nvGraphicFramePr>
        <p:xfrm>
          <a:off x="786581" y="707922"/>
          <a:ext cx="10618838" cy="565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DF237AD9-95FB-2B3A-D8C8-D34CA7C9C424}"/>
              </a:ext>
            </a:extLst>
          </p:cNvPr>
          <p:cNvSpPr>
            <a:spLocks noGrp="1"/>
          </p:cNvSpPr>
          <p:nvPr>
            <p:ph type="title"/>
          </p:nvPr>
        </p:nvSpPr>
        <p:spPr>
          <a:xfrm>
            <a:off x="520736" y="-265541"/>
            <a:ext cx="10515600" cy="1325563"/>
          </a:xfrm>
        </p:spPr>
        <p:txBody>
          <a:bodyPr>
            <a:normAutofit/>
          </a:bodyPr>
          <a:lstStyle/>
          <a:p>
            <a:r>
              <a:rPr lang="en-US" sz="4400" dirty="0"/>
              <a:t>Eligibility Changes</a:t>
            </a:r>
          </a:p>
        </p:txBody>
      </p:sp>
      <p:sp>
        <p:nvSpPr>
          <p:cNvPr id="8" name="Slide Number Placeholder 3">
            <a:extLst>
              <a:ext uri="{FF2B5EF4-FFF2-40B4-BE49-F238E27FC236}">
                <a16:creationId xmlns:a16="http://schemas.microsoft.com/office/drawing/2014/main" id="{A8FBA018-9933-8FFB-D8F8-25CB425CCF09}"/>
              </a:ext>
            </a:extLst>
          </p:cNvPr>
          <p:cNvSpPr txBox="1">
            <a:spLocks/>
          </p:cNvSpPr>
          <p:nvPr/>
        </p:nvSpPr>
        <p:spPr>
          <a:xfrm>
            <a:off x="81280" y="640079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0487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ic asking for questions. ">
            <a:extLst>
              <a:ext uri="{FF2B5EF4-FFF2-40B4-BE49-F238E27FC236}">
                <a16:creationId xmlns:a16="http://schemas.microsoft.com/office/drawing/2014/main" id="{CDDD7F16-44B2-449B-94BF-8A406D5A42F7}"/>
              </a:ext>
            </a:extLst>
          </p:cNvPr>
          <p:cNvPicPr>
            <a:picLocks noChangeAspect="1"/>
          </p:cNvPicPr>
          <p:nvPr/>
        </p:nvPicPr>
        <p:blipFill>
          <a:blip r:embed="rId2"/>
          <a:stretch>
            <a:fillRect/>
          </a:stretch>
        </p:blipFill>
        <p:spPr>
          <a:xfrm>
            <a:off x="2493412" y="1288399"/>
            <a:ext cx="7489657" cy="3958188"/>
          </a:xfrm>
          <a:prstGeom prst="rect">
            <a:avLst/>
          </a:prstGeom>
        </p:spPr>
      </p:pic>
      <p:sp>
        <p:nvSpPr>
          <p:cNvPr id="3" name="Slide Number Placeholder 1">
            <a:extLst>
              <a:ext uri="{FF2B5EF4-FFF2-40B4-BE49-F238E27FC236}">
                <a16:creationId xmlns:a16="http://schemas.microsoft.com/office/drawing/2014/main" id="{DCD0F94B-B8A6-954B-163F-3DB78F2CAA97}"/>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descr="A dark blue box used for slide design. ">
            <a:extLst>
              <a:ext uri="{FF2B5EF4-FFF2-40B4-BE49-F238E27FC236}">
                <a16:creationId xmlns:a16="http://schemas.microsoft.com/office/drawing/2014/main" id="{A4621CB8-7108-42FF-A68C-825FA016FC32}"/>
              </a:ext>
            </a:extLst>
          </p:cNvPr>
          <p:cNvSpPr/>
          <p:nvPr/>
        </p:nvSpPr>
        <p:spPr>
          <a:xfrm>
            <a:off x="0" y="6712144"/>
            <a:ext cx="12192000" cy="145856"/>
          </a:xfrm>
          <a:prstGeom prst="rect">
            <a:avLst/>
          </a:prstGeom>
          <a:solidFill>
            <a:srgbClr val="01023D"/>
          </a:solidFill>
          <a:ln>
            <a:solidFill>
              <a:srgbClr val="010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624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3217-BD52-1F1A-AE91-F1EC09F1744B}"/>
              </a:ext>
            </a:extLst>
          </p:cNvPr>
          <p:cNvSpPr>
            <a:spLocks noGrp="1"/>
          </p:cNvSpPr>
          <p:nvPr>
            <p:ph type="title"/>
          </p:nvPr>
        </p:nvSpPr>
        <p:spPr>
          <a:xfrm>
            <a:off x="681850" y="685610"/>
            <a:ext cx="5871350" cy="2852737"/>
          </a:xfrm>
        </p:spPr>
        <p:txBody>
          <a:bodyPr/>
          <a:lstStyle/>
          <a:p>
            <a:pPr algn="ctr"/>
            <a:r>
              <a:rPr lang="en-US" dirty="0"/>
              <a:t>Open call for topics of interest!</a:t>
            </a:r>
          </a:p>
        </p:txBody>
      </p:sp>
      <p:sp>
        <p:nvSpPr>
          <p:cNvPr id="3" name="Text Placeholder 2">
            <a:extLst>
              <a:ext uri="{FF2B5EF4-FFF2-40B4-BE49-F238E27FC236}">
                <a16:creationId xmlns:a16="http://schemas.microsoft.com/office/drawing/2014/main" id="{3243A8D6-C110-4041-F908-5B69ACAC6409}"/>
              </a:ext>
            </a:extLst>
          </p:cNvPr>
          <p:cNvSpPr>
            <a:spLocks noGrp="1"/>
          </p:cNvSpPr>
          <p:nvPr>
            <p:ph type="body" idx="1"/>
          </p:nvPr>
        </p:nvSpPr>
        <p:spPr>
          <a:xfrm>
            <a:off x="753473" y="3972896"/>
            <a:ext cx="5584625" cy="1500187"/>
          </a:xfrm>
        </p:spPr>
        <p:txBody>
          <a:bodyPr/>
          <a:lstStyle/>
          <a:p>
            <a:pPr algn="ctr"/>
            <a:r>
              <a:rPr lang="en-US" dirty="0"/>
              <a:t>What would you like to hear more about from the Cabinet?</a:t>
            </a:r>
          </a:p>
        </p:txBody>
      </p:sp>
      <p:pic>
        <p:nvPicPr>
          <p:cNvPr id="5" name="Graphic 4" descr="Help with solid fill">
            <a:extLst>
              <a:ext uri="{FF2B5EF4-FFF2-40B4-BE49-F238E27FC236}">
                <a16:creationId xmlns:a16="http://schemas.microsoft.com/office/drawing/2014/main" id="{E6DD69F4-6107-430F-F405-FCD03E386B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7095" y="4104784"/>
            <a:ext cx="1495262" cy="1495262"/>
          </a:xfrm>
          <a:prstGeom prst="rect">
            <a:avLst/>
          </a:prstGeom>
        </p:spPr>
      </p:pic>
      <p:pic>
        <p:nvPicPr>
          <p:cNvPr id="7" name="Graphic 6" descr="Information with solid fill">
            <a:extLst>
              <a:ext uri="{FF2B5EF4-FFF2-40B4-BE49-F238E27FC236}">
                <a16:creationId xmlns:a16="http://schemas.microsoft.com/office/drawing/2014/main" id="{DDC29387-BD05-D4AE-66F3-378334E46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2817" y="2416460"/>
            <a:ext cx="1556435" cy="1556435"/>
          </a:xfrm>
          <a:prstGeom prst="rect">
            <a:avLst/>
          </a:prstGeom>
        </p:spPr>
      </p:pic>
      <p:pic>
        <p:nvPicPr>
          <p:cNvPr id="9" name="Graphic 8" descr="Megaphone with solid fill">
            <a:extLst>
              <a:ext uri="{FF2B5EF4-FFF2-40B4-BE49-F238E27FC236}">
                <a16:creationId xmlns:a16="http://schemas.microsoft.com/office/drawing/2014/main" id="{15D0B5DE-54DF-F3B6-4AA3-6D9D88CE7F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4813" y="903949"/>
            <a:ext cx="1630903" cy="1630903"/>
          </a:xfrm>
          <a:prstGeom prst="rect">
            <a:avLst/>
          </a:prstGeom>
        </p:spPr>
      </p:pic>
      <p:sp>
        <p:nvSpPr>
          <p:cNvPr id="10" name="Oval 9" descr="A blue microphone icon. ">
            <a:extLst>
              <a:ext uri="{FF2B5EF4-FFF2-40B4-BE49-F238E27FC236}">
                <a16:creationId xmlns:a16="http://schemas.microsoft.com/office/drawing/2014/main" id="{DBBB1FE6-A014-2D19-5FC4-01BADFAEE9B5}"/>
              </a:ext>
            </a:extLst>
          </p:cNvPr>
          <p:cNvSpPr/>
          <p:nvPr/>
        </p:nvSpPr>
        <p:spPr>
          <a:xfrm>
            <a:off x="6962172" y="762872"/>
            <a:ext cx="2116183" cy="2074381"/>
          </a:xfrm>
          <a:prstGeom prst="ellipse">
            <a:avLst/>
          </a:prstGeom>
          <a:noFill/>
          <a:ln w="38100">
            <a:solidFill>
              <a:srgbClr val="6BB5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descr="An &quot;i&quot; information icon. ">
            <a:extLst>
              <a:ext uri="{FF2B5EF4-FFF2-40B4-BE49-F238E27FC236}">
                <a16:creationId xmlns:a16="http://schemas.microsoft.com/office/drawing/2014/main" id="{82882373-8DA9-2875-0B1E-94CFA72434FC}"/>
              </a:ext>
            </a:extLst>
          </p:cNvPr>
          <p:cNvSpPr/>
          <p:nvPr/>
        </p:nvSpPr>
        <p:spPr>
          <a:xfrm>
            <a:off x="9532942" y="2157486"/>
            <a:ext cx="2116183" cy="2074381"/>
          </a:xfrm>
          <a:prstGeom prst="ellipse">
            <a:avLst/>
          </a:prstGeom>
          <a:noFill/>
          <a:ln w="38100">
            <a:solidFill>
              <a:srgbClr val="ADC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descr="A question mark icon. ">
            <a:extLst>
              <a:ext uri="{FF2B5EF4-FFF2-40B4-BE49-F238E27FC236}">
                <a16:creationId xmlns:a16="http://schemas.microsoft.com/office/drawing/2014/main" id="{063ECDB9-12CF-F920-A2A6-CD51CFE6CE0E}"/>
              </a:ext>
            </a:extLst>
          </p:cNvPr>
          <p:cNvSpPr/>
          <p:nvPr/>
        </p:nvSpPr>
        <p:spPr>
          <a:xfrm>
            <a:off x="7696634" y="3815224"/>
            <a:ext cx="2116183" cy="2074381"/>
          </a:xfrm>
          <a:prstGeom prst="ellipse">
            <a:avLst/>
          </a:prstGeom>
          <a:noFill/>
          <a:ln w="38100">
            <a:solidFill>
              <a:srgbClr val="0038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descr="A dark blue line is used for slide design. ">
            <a:extLst>
              <a:ext uri="{FF2B5EF4-FFF2-40B4-BE49-F238E27FC236}">
                <a16:creationId xmlns:a16="http://schemas.microsoft.com/office/drawing/2014/main" id="{3B9EC7AB-1123-869B-A780-96B36748AF40}"/>
              </a:ext>
            </a:extLst>
          </p:cNvPr>
          <p:cNvSpPr/>
          <p:nvPr/>
        </p:nvSpPr>
        <p:spPr>
          <a:xfrm>
            <a:off x="0" y="6712144"/>
            <a:ext cx="12192000" cy="145856"/>
          </a:xfrm>
          <a:prstGeom prst="rect">
            <a:avLst/>
          </a:prstGeom>
          <a:solidFill>
            <a:srgbClr val="01023D"/>
          </a:solidFill>
          <a:ln>
            <a:solidFill>
              <a:srgbClr val="010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23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03B2-14E6-C305-8E74-278A3571A1A4}"/>
              </a:ext>
            </a:extLst>
          </p:cNvPr>
          <p:cNvSpPr>
            <a:spLocks noGrp="1"/>
          </p:cNvSpPr>
          <p:nvPr>
            <p:ph type="title"/>
          </p:nvPr>
        </p:nvSpPr>
        <p:spPr>
          <a:xfrm>
            <a:off x="222228" y="158296"/>
            <a:ext cx="10515600" cy="1325563"/>
          </a:xfrm>
        </p:spPr>
        <p:txBody>
          <a:bodyPr anchor="ctr"/>
          <a:lstStyle/>
          <a:p>
            <a:r>
              <a:rPr lang="en-US" dirty="0"/>
              <a:t>November 2025 Renewals By Age</a:t>
            </a:r>
          </a:p>
        </p:txBody>
      </p:sp>
      <p:graphicFrame>
        <p:nvGraphicFramePr>
          <p:cNvPr id="6" name="Content Placeholder 5" descr="November 2025 Renewals by Age and categorized by approvied and terminated. ">
            <a:extLst>
              <a:ext uri="{FF2B5EF4-FFF2-40B4-BE49-F238E27FC236}">
                <a16:creationId xmlns:a16="http://schemas.microsoft.com/office/drawing/2014/main" id="{4C420B43-5931-5583-2384-9A120F2F00BF}"/>
              </a:ext>
            </a:extLst>
          </p:cNvPr>
          <p:cNvGraphicFramePr>
            <a:graphicFrameLocks noGrp="1"/>
          </p:cNvGraphicFramePr>
          <p:nvPr>
            <p:ph idx="1"/>
            <p:extLst>
              <p:ext uri="{D42A27DB-BD31-4B8C-83A1-F6EECF244321}">
                <p14:modId xmlns:p14="http://schemas.microsoft.com/office/powerpoint/2010/main" val="1164197962"/>
              </p:ext>
            </p:extLst>
          </p:nvPr>
        </p:nvGraphicFramePr>
        <p:xfrm>
          <a:off x="740229" y="1273629"/>
          <a:ext cx="10733314" cy="470262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3">
            <a:extLst>
              <a:ext uri="{FF2B5EF4-FFF2-40B4-BE49-F238E27FC236}">
                <a16:creationId xmlns:a16="http://schemas.microsoft.com/office/drawing/2014/main" id="{9AB1E6BE-4B95-FE7E-A208-0B258B13FA9C}"/>
              </a:ext>
            </a:extLst>
          </p:cNvPr>
          <p:cNvSpPr txBox="1">
            <a:spLocks/>
          </p:cNvSpPr>
          <p:nvPr/>
        </p:nvSpPr>
        <p:spPr>
          <a:xfrm>
            <a:off x="135143" y="628915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42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A60F-40D8-482F-1150-019AC507AE8A}"/>
              </a:ext>
            </a:extLst>
          </p:cNvPr>
          <p:cNvSpPr>
            <a:spLocks noGrp="1"/>
          </p:cNvSpPr>
          <p:nvPr>
            <p:ph type="title"/>
          </p:nvPr>
        </p:nvSpPr>
        <p:spPr>
          <a:xfrm>
            <a:off x="370115" y="212725"/>
            <a:ext cx="10515600" cy="1325563"/>
          </a:xfrm>
        </p:spPr>
        <p:txBody>
          <a:bodyPr anchor="ctr"/>
          <a:lstStyle/>
          <a:p>
            <a:r>
              <a:rPr lang="en-US" dirty="0"/>
              <a:t>November 2025 Child Renewals</a:t>
            </a:r>
          </a:p>
        </p:txBody>
      </p:sp>
      <p:graphicFrame>
        <p:nvGraphicFramePr>
          <p:cNvPr id="6" name="Content Placeholder 5" descr="November 2025 Child Renewals.">
            <a:extLst>
              <a:ext uri="{FF2B5EF4-FFF2-40B4-BE49-F238E27FC236}">
                <a16:creationId xmlns:a16="http://schemas.microsoft.com/office/drawing/2014/main" id="{36CCB5F8-8BA6-746A-5204-8568879E0BA8}"/>
              </a:ext>
            </a:extLst>
          </p:cNvPr>
          <p:cNvGraphicFramePr>
            <a:graphicFrameLocks noGrp="1"/>
          </p:cNvGraphicFramePr>
          <p:nvPr>
            <p:ph idx="1"/>
            <p:extLst>
              <p:ext uri="{D42A27DB-BD31-4B8C-83A1-F6EECF244321}">
                <p14:modId xmlns:p14="http://schemas.microsoft.com/office/powerpoint/2010/main" val="1560339597"/>
              </p:ext>
            </p:extLst>
          </p:nvPr>
        </p:nvGraphicFramePr>
        <p:xfrm>
          <a:off x="838200" y="1306285"/>
          <a:ext cx="10515600" cy="477270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3">
            <a:extLst>
              <a:ext uri="{FF2B5EF4-FFF2-40B4-BE49-F238E27FC236}">
                <a16:creationId xmlns:a16="http://schemas.microsoft.com/office/drawing/2014/main" id="{DC58BE18-711A-2F46-0D98-0A7BE105F62C}"/>
              </a:ext>
            </a:extLst>
          </p:cNvPr>
          <p:cNvSpPr txBox="1">
            <a:spLocks/>
          </p:cNvSpPr>
          <p:nvPr/>
        </p:nvSpPr>
        <p:spPr>
          <a:xfrm>
            <a:off x="135143" y="628915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23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53" y="495903"/>
            <a:ext cx="10515600" cy="1083735"/>
          </a:xfrm>
        </p:spPr>
        <p:txBody>
          <a:bodyPr/>
          <a:lstStyle/>
          <a:p>
            <a:r>
              <a:rPr lang="en-US" dirty="0"/>
              <a:t>November 2025 Child Terminations by Reason</a:t>
            </a:r>
          </a:p>
        </p:txBody>
      </p:sp>
      <p:graphicFrame>
        <p:nvGraphicFramePr>
          <p:cNvPr id="5" name="Chart 4" descr="November 2025 Child Terminations by Reason. Failure to Return Form/Verfication - 1,479. Ineligible for Benefits - 431. Other Reason (e.g. Client Request) - 393. ">
            <a:extLst>
              <a:ext uri="{FF2B5EF4-FFF2-40B4-BE49-F238E27FC236}">
                <a16:creationId xmlns:a16="http://schemas.microsoft.com/office/drawing/2014/main" id="{8D9B4BB7-EFE3-D0E3-512B-90A2671875EF}"/>
              </a:ext>
            </a:extLst>
          </p:cNvPr>
          <p:cNvGraphicFramePr/>
          <p:nvPr>
            <p:extLst>
              <p:ext uri="{D42A27DB-BD31-4B8C-83A1-F6EECF244321}">
                <p14:modId xmlns:p14="http://schemas.microsoft.com/office/powerpoint/2010/main" val="1927699749"/>
              </p:ext>
            </p:extLst>
          </p:nvPr>
        </p:nvGraphicFramePr>
        <p:xfrm>
          <a:off x="1698375" y="875796"/>
          <a:ext cx="8795249" cy="510640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a:extLst>
              <a:ext uri="{FF2B5EF4-FFF2-40B4-BE49-F238E27FC236}">
                <a16:creationId xmlns:a16="http://schemas.microsoft.com/office/drawing/2014/main" id="{CD04A60D-879B-A824-B0D5-AF16AC44A78D}"/>
              </a:ext>
            </a:extLst>
          </p:cNvPr>
          <p:cNvSpPr txBox="1">
            <a:spLocks/>
          </p:cNvSpPr>
          <p:nvPr/>
        </p:nvSpPr>
        <p:spPr>
          <a:xfrm>
            <a:off x="135143" y="628915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0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0678-DDDF-8468-BF14-2A9B3697DF61}"/>
              </a:ext>
            </a:extLst>
          </p:cNvPr>
          <p:cNvSpPr>
            <a:spLocks noGrp="1"/>
          </p:cNvSpPr>
          <p:nvPr>
            <p:ph type="title"/>
          </p:nvPr>
        </p:nvSpPr>
        <p:spPr>
          <a:xfrm>
            <a:off x="294617" y="141514"/>
            <a:ext cx="10515600" cy="1325563"/>
          </a:xfrm>
        </p:spPr>
        <p:txBody>
          <a:bodyPr anchor="ctr"/>
          <a:lstStyle/>
          <a:p>
            <a:r>
              <a:rPr lang="en-US" dirty="0"/>
              <a:t>Stay Covered: Renew Your Medicaid!</a:t>
            </a:r>
          </a:p>
        </p:txBody>
      </p:sp>
      <p:graphicFrame>
        <p:nvGraphicFramePr>
          <p:cNvPr id="23" name="Content Placeholder 22" descr="Every 12 months Medicaid members will go through a renewal process to make sure they are still eligibile for coverage. Keep your information updated! A renewal notice is sent at least 45 days before the due date with instructions and a deadline to submit required information. A reminder is sent about 15 days before due date. You can check your rnewal month by logging into the kynect portal or calling the kynect line. kynect.ky.gov or call 855-4kynect (855-459-6328). Providers also have access to the renewal date in KYHealthNet. Send in requested information right away to avoid losing coverage! If coverage is terminated, reach out within 90 days to submit information to reactivate the case. If outside the 90 days will need to reapply.">
            <a:extLst>
              <a:ext uri="{FF2B5EF4-FFF2-40B4-BE49-F238E27FC236}">
                <a16:creationId xmlns:a16="http://schemas.microsoft.com/office/drawing/2014/main" id="{1C34AA7D-FC02-12F5-1DFC-4499E92ED6BE}"/>
              </a:ext>
            </a:extLst>
          </p:cNvPr>
          <p:cNvGraphicFramePr>
            <a:graphicFrameLocks noGrp="1"/>
          </p:cNvGraphicFramePr>
          <p:nvPr>
            <p:ph idx="1"/>
            <p:extLst>
              <p:ext uri="{D42A27DB-BD31-4B8C-83A1-F6EECF244321}">
                <p14:modId xmlns:p14="http://schemas.microsoft.com/office/powerpoint/2010/main" val="3190214552"/>
              </p:ext>
            </p:extLst>
          </p:nvPr>
        </p:nvGraphicFramePr>
        <p:xfrm>
          <a:off x="135143" y="1206795"/>
          <a:ext cx="11920470" cy="4514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960D901C-6180-7948-AA03-4921B5107BD3}"/>
              </a:ext>
            </a:extLst>
          </p:cNvPr>
          <p:cNvSpPr txBox="1">
            <a:spLocks/>
          </p:cNvSpPr>
          <p:nvPr/>
        </p:nvSpPr>
        <p:spPr>
          <a:xfrm>
            <a:off x="135143" y="628915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16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CCA0-B5C7-866D-9A30-C369BA39D33E}"/>
              </a:ext>
            </a:extLst>
          </p:cNvPr>
          <p:cNvSpPr>
            <a:spLocks noGrp="1"/>
          </p:cNvSpPr>
          <p:nvPr>
            <p:ph type="title"/>
          </p:nvPr>
        </p:nvSpPr>
        <p:spPr>
          <a:xfrm>
            <a:off x="432409" y="346892"/>
            <a:ext cx="10972800" cy="1143000"/>
          </a:xfrm>
        </p:spPr>
        <p:txBody>
          <a:bodyPr/>
          <a:lstStyle/>
          <a:p>
            <a:pPr marL="0" indent="0">
              <a:spcBef>
                <a:spcPts val="1800"/>
              </a:spcBef>
              <a:buNone/>
            </a:pPr>
            <a:r>
              <a:rPr lang="en-US" sz="3600" dirty="0"/>
              <a:t>Help us get the message out! Communications materials available to support members!</a:t>
            </a:r>
          </a:p>
        </p:txBody>
      </p:sp>
      <p:sp>
        <p:nvSpPr>
          <p:cNvPr id="3" name="Slide Number Placeholder 3">
            <a:extLst>
              <a:ext uri="{FF2B5EF4-FFF2-40B4-BE49-F238E27FC236}">
                <a16:creationId xmlns:a16="http://schemas.microsoft.com/office/drawing/2014/main" id="{AB3B34B7-DF2F-B20A-B544-F968FAD106BA}"/>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27CFF0-8AF3-4D5D-9D11-7D9475288EEF}"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descr="Poster titles for Medicaid renewals are as follows. How to Apply. Materials for Offices. Get help from kynectors. Renewals. ">
            <a:extLst>
              <a:ext uri="{FF2B5EF4-FFF2-40B4-BE49-F238E27FC236}">
                <a16:creationId xmlns:a16="http://schemas.microsoft.com/office/drawing/2014/main" id="{4A306673-9206-139B-FCF7-BC20838F71E4}"/>
              </a:ext>
            </a:extLst>
          </p:cNvPr>
          <p:cNvGraphicFramePr/>
          <p:nvPr>
            <p:extLst>
              <p:ext uri="{D42A27DB-BD31-4B8C-83A1-F6EECF244321}">
                <p14:modId xmlns:p14="http://schemas.microsoft.com/office/powerpoint/2010/main" val="1215371921"/>
              </p:ext>
            </p:extLst>
          </p:nvPr>
        </p:nvGraphicFramePr>
        <p:xfrm>
          <a:off x="340048" y="650243"/>
          <a:ext cx="11511903" cy="25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n example of provider materials that can be used in their offices. A purple flyer with kynect and Mediacid renewal information. ">
            <a:extLst>
              <a:ext uri="{FF2B5EF4-FFF2-40B4-BE49-F238E27FC236}">
                <a16:creationId xmlns:a16="http://schemas.microsoft.com/office/drawing/2014/main" id="{8F2402FA-D3E1-7824-F6F2-EBBBE53C5625}"/>
              </a:ext>
            </a:extLst>
          </p:cNvPr>
          <p:cNvPicPr>
            <a:picLocks noChangeAspect="1"/>
          </p:cNvPicPr>
          <p:nvPr/>
        </p:nvPicPr>
        <p:blipFill>
          <a:blip r:embed="rId8"/>
          <a:stretch>
            <a:fillRect/>
          </a:stretch>
        </p:blipFill>
        <p:spPr>
          <a:xfrm>
            <a:off x="3244644" y="2395482"/>
            <a:ext cx="2704292" cy="3593592"/>
          </a:xfrm>
          <a:prstGeom prst="rect">
            <a:avLst/>
          </a:prstGeom>
        </p:spPr>
      </p:pic>
      <p:pic>
        <p:nvPicPr>
          <p:cNvPr id="5" name="Picture 4" descr="A flyer that explains how to apply for the Medicaid program. ">
            <a:extLst>
              <a:ext uri="{FF2B5EF4-FFF2-40B4-BE49-F238E27FC236}">
                <a16:creationId xmlns:a16="http://schemas.microsoft.com/office/drawing/2014/main" id="{54501E54-1759-96CD-3799-E42358EB0DAF}"/>
              </a:ext>
            </a:extLst>
          </p:cNvPr>
          <p:cNvPicPr>
            <a:picLocks noChangeAspect="1"/>
          </p:cNvPicPr>
          <p:nvPr/>
        </p:nvPicPr>
        <p:blipFill>
          <a:blip r:embed="rId9"/>
          <a:stretch>
            <a:fillRect/>
          </a:stretch>
        </p:blipFill>
        <p:spPr>
          <a:xfrm>
            <a:off x="365586" y="2383923"/>
            <a:ext cx="2774642" cy="3592719"/>
          </a:xfrm>
          <a:prstGeom prst="rect">
            <a:avLst/>
          </a:prstGeom>
        </p:spPr>
      </p:pic>
      <p:pic>
        <p:nvPicPr>
          <p:cNvPr id="10" name="Picture 9" descr="A flyer about kynectors and how they can help Kentuckians with their healthcare questions. ">
            <a:extLst>
              <a:ext uri="{FF2B5EF4-FFF2-40B4-BE49-F238E27FC236}">
                <a16:creationId xmlns:a16="http://schemas.microsoft.com/office/drawing/2014/main" id="{D6B83297-AB37-D36A-9A9E-E58D87D83727}"/>
              </a:ext>
            </a:extLst>
          </p:cNvPr>
          <p:cNvPicPr>
            <a:picLocks noChangeAspect="1"/>
          </p:cNvPicPr>
          <p:nvPr/>
        </p:nvPicPr>
        <p:blipFill>
          <a:blip r:embed="rId10"/>
          <a:stretch>
            <a:fillRect/>
          </a:stretch>
        </p:blipFill>
        <p:spPr>
          <a:xfrm>
            <a:off x="6063914" y="2396490"/>
            <a:ext cx="2760098" cy="3593592"/>
          </a:xfrm>
          <a:prstGeom prst="rect">
            <a:avLst/>
          </a:prstGeom>
        </p:spPr>
      </p:pic>
      <p:pic>
        <p:nvPicPr>
          <p:cNvPr id="13" name="Picture 12" descr="A flyer reminding Medicaid members about renewals.">
            <a:extLst>
              <a:ext uri="{FF2B5EF4-FFF2-40B4-BE49-F238E27FC236}">
                <a16:creationId xmlns:a16="http://schemas.microsoft.com/office/drawing/2014/main" id="{1AABB641-80C8-4FA8-97F0-7503BA894E64}"/>
              </a:ext>
            </a:extLst>
          </p:cNvPr>
          <p:cNvPicPr>
            <a:picLocks noChangeAspect="1"/>
          </p:cNvPicPr>
          <p:nvPr/>
        </p:nvPicPr>
        <p:blipFill>
          <a:blip r:embed="rId11"/>
          <a:stretch>
            <a:fillRect/>
          </a:stretch>
        </p:blipFill>
        <p:spPr>
          <a:xfrm>
            <a:off x="8938990" y="2395482"/>
            <a:ext cx="2760098" cy="3593592"/>
          </a:xfrm>
          <a:prstGeom prst="rect">
            <a:avLst/>
          </a:prstGeom>
        </p:spPr>
      </p:pic>
      <p:sp>
        <p:nvSpPr>
          <p:cNvPr id="9" name="TextBox 8">
            <a:extLst>
              <a:ext uri="{FF2B5EF4-FFF2-40B4-BE49-F238E27FC236}">
                <a16:creationId xmlns:a16="http://schemas.microsoft.com/office/drawing/2014/main" id="{843D8670-0C9F-FFF8-3D5E-60497B4852CF}"/>
              </a:ext>
            </a:extLst>
          </p:cNvPr>
          <p:cNvSpPr txBox="1"/>
          <p:nvPr/>
        </p:nvSpPr>
        <p:spPr>
          <a:xfrm>
            <a:off x="3712147" y="6238238"/>
            <a:ext cx="4413324" cy="461665"/>
          </a:xfrm>
          <a:prstGeom prst="rect">
            <a:avLst/>
          </a:prstGeom>
          <a:noFill/>
          <a:ln w="38100">
            <a:solidFill>
              <a:srgbClr val="ADC084"/>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B5DD"/>
                </a:solidFill>
                <a:effectLst/>
                <a:uLnTx/>
                <a:uFillTx/>
                <a:latin typeface="Calibri" panose="020F0502020204030204"/>
                <a:ea typeface="+mn-ea"/>
                <a:cs typeface="+mn-cs"/>
              </a:rPr>
              <a:t>https://medicaidrenewals.ky.gov</a:t>
            </a:r>
          </a:p>
        </p:txBody>
      </p:sp>
    </p:spTree>
    <p:extLst>
      <p:ext uri="{BB962C8B-B14F-4D97-AF65-F5344CB8AC3E}">
        <p14:creationId xmlns:p14="http://schemas.microsoft.com/office/powerpoint/2010/main" val="10419620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36BC291D951D44A7F1C40C56464974" ma:contentTypeVersion="0" ma:contentTypeDescription="Create a new document." ma:contentTypeScope="" ma:versionID="fbd3084269e80c6a82f76090af7a3e53">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728AF5-3DB4-4F74-9B4C-F4E05519A4D7}"/>
</file>

<file path=customXml/itemProps2.xml><?xml version="1.0" encoding="utf-8"?>
<ds:datastoreItem xmlns:ds="http://schemas.openxmlformats.org/officeDocument/2006/customXml" ds:itemID="{A3D74FED-9F9B-43D2-8997-470FB5B3543E}"/>
</file>

<file path=customXml/itemProps3.xml><?xml version="1.0" encoding="utf-8"?>
<ds:datastoreItem xmlns:ds="http://schemas.openxmlformats.org/officeDocument/2006/customXml" ds:itemID="{1D8B0705-88C2-46E3-86EE-C0EF911355A0}"/>
</file>

<file path=docProps/app.xml><?xml version="1.0" encoding="utf-8"?>
<Properties xmlns="http://schemas.openxmlformats.org/officeDocument/2006/extended-properties" xmlns:vt="http://schemas.openxmlformats.org/officeDocument/2006/docPropsVTypes">
  <TotalTime>335</TotalTime>
  <Words>4371</Words>
  <Application>Microsoft Office PowerPoint</Application>
  <PresentationFormat>Widescreen</PresentationFormat>
  <Paragraphs>416</Paragraphs>
  <Slides>47</Slides>
  <Notes>21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47</vt:i4>
      </vt:variant>
    </vt:vector>
  </HeadingPairs>
  <TitlesOfParts>
    <vt:vector size="65" baseType="lpstr">
      <vt:lpstr>Aptos</vt:lpstr>
      <vt:lpstr>Aptos Display</vt:lpstr>
      <vt:lpstr>Arial</vt:lpstr>
      <vt:lpstr>Berlin Sans FB Demi</vt:lpstr>
      <vt:lpstr>Calibri</vt:lpstr>
      <vt:lpstr>Calibri Light</vt:lpstr>
      <vt:lpstr>Century Gothic</vt:lpstr>
      <vt:lpstr>Courier New</vt:lpstr>
      <vt:lpstr>Garet</vt:lpstr>
      <vt:lpstr>Garet Ultra-Bold</vt:lpstr>
      <vt:lpstr>Montserrat SemiBold</vt:lpstr>
      <vt:lpstr>Wingdings</vt:lpstr>
      <vt:lpstr>1_Office Theme</vt:lpstr>
      <vt:lpstr>Office Theme</vt:lpstr>
      <vt:lpstr>2_Office Theme</vt:lpstr>
      <vt:lpstr>3_Office Theme</vt:lpstr>
      <vt:lpstr>4_Office Theme</vt:lpstr>
      <vt:lpstr>6_Office Theme</vt:lpstr>
      <vt:lpstr>Medicaid Monthly Virtual Meeting Dec. 18, 2025</vt:lpstr>
      <vt:lpstr>Agenda</vt:lpstr>
      <vt:lpstr>Medicaid Enrollment Trend</vt:lpstr>
      <vt:lpstr>Medicaid Renewals – November 2025</vt:lpstr>
      <vt:lpstr>November 2025 Renewals By Age</vt:lpstr>
      <vt:lpstr>November 2025 Child Renewals</vt:lpstr>
      <vt:lpstr>November 2025 Child Terminations by Reason</vt:lpstr>
      <vt:lpstr>Stay Covered: Renew Your Medicaid!</vt:lpstr>
      <vt:lpstr>Help us get the message out! Communications materials available to support members!</vt:lpstr>
      <vt:lpstr>Spread the word about Renewals for Children too! Materials are available to help families stay in the know!</vt:lpstr>
      <vt:lpstr>KY Medicaid Website Resources</vt:lpstr>
      <vt:lpstr>PowerPoint Presentation</vt:lpstr>
      <vt:lpstr>State Based Marketplace Updates</vt:lpstr>
      <vt:lpstr>PowerPoint Presentation</vt:lpstr>
      <vt:lpstr>PowerPoint Presentation</vt:lpstr>
      <vt:lpstr>State Based Marketplace More Information</vt:lpstr>
      <vt:lpstr>Our Health Kentucky Home Campaign Spotlight: kynect</vt:lpstr>
      <vt:lpstr>Year 2</vt:lpstr>
      <vt:lpstr>PowerPoint Presentation</vt:lpstr>
      <vt:lpstr>PowerPoint Presentation</vt:lpstr>
      <vt:lpstr>Healthy Food</vt:lpstr>
      <vt:lpstr>PowerPoint Presentation</vt:lpstr>
      <vt:lpstr>PowerPoint Presentation</vt:lpstr>
      <vt:lpstr>PowerPoint Presentation</vt:lpstr>
      <vt:lpstr>PowerPoint Presentation</vt:lpstr>
      <vt:lpstr>PowerPoint Presentation</vt:lpstr>
      <vt:lpstr>1915(i) RISE Initiative </vt:lpstr>
      <vt:lpstr>PowerPoint Presentation</vt:lpstr>
      <vt:lpstr>1915(i) RISE Initiative Recent Developments</vt:lpstr>
      <vt:lpstr>1915(c) Community Health for Improved Lives and Development (CHILD) Waiver</vt:lpstr>
      <vt:lpstr>1915(c) CHILD Waiver</vt:lpstr>
      <vt:lpstr>What is the 1915(c) CHILD Waiver?</vt:lpstr>
      <vt:lpstr>Who does the 1915(c) CHILD Waiver Help?</vt:lpstr>
      <vt:lpstr>Who does the 1915(c) CHILD Waiver Help?</vt:lpstr>
      <vt:lpstr>CHILD Waiver Services</vt:lpstr>
      <vt:lpstr>Participant Application Process</vt:lpstr>
      <vt:lpstr>Current Updates</vt:lpstr>
      <vt:lpstr>Provider Resources</vt:lpstr>
      <vt:lpstr>TEAMKY 1115 Update</vt:lpstr>
      <vt:lpstr>TEAMKY 1115 Approval</vt:lpstr>
      <vt:lpstr>TEAMKY 1115/CAA Section 5121 Timeline</vt:lpstr>
      <vt:lpstr>House Resolution 1  (119th Congress)</vt:lpstr>
      <vt:lpstr>KY Rural Health Transformation Program (RHTP) Current Status and Next Steps</vt:lpstr>
      <vt:lpstr>KY RHTP Proposed Initiatives</vt:lpstr>
      <vt:lpstr>Eligibility Changes</vt:lpstr>
      <vt:lpstr>PowerPoint Presentation</vt:lpstr>
      <vt:lpstr>Open call for topics of interest!</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Gillingham, Blaine (CHFS DMS)</dc:creator>
  <cp:lastModifiedBy>Gillingham, Blaine (CHFS DMS)</cp:lastModifiedBy>
  <cp:revision>5</cp:revision>
  <dcterms:created xsi:type="dcterms:W3CDTF">2025-12-18T13:10:27Z</dcterms:created>
  <dcterms:modified xsi:type="dcterms:W3CDTF">2025-12-22T20:51:46Z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0x0101000336BC291D951D44A7F1C40C56464974</vt:lpwstr>
  </property>
</Properties>
</file>